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1"/>
  </p:notesMasterIdLst>
  <p:handoutMasterIdLst>
    <p:handoutMasterId r:id="rId32"/>
  </p:handoutMasterIdLst>
  <p:sldIdLst>
    <p:sldId id="290" r:id="rId2"/>
    <p:sldId id="282" r:id="rId3"/>
    <p:sldId id="291" r:id="rId4"/>
    <p:sldId id="292" r:id="rId5"/>
    <p:sldId id="293" r:id="rId6"/>
    <p:sldId id="353" r:id="rId7"/>
    <p:sldId id="286" r:id="rId8"/>
    <p:sldId id="372" r:id="rId9"/>
    <p:sldId id="296" r:id="rId10"/>
    <p:sldId id="322" r:id="rId11"/>
    <p:sldId id="373" r:id="rId12"/>
    <p:sldId id="354" r:id="rId13"/>
    <p:sldId id="368" r:id="rId14"/>
    <p:sldId id="358" r:id="rId15"/>
    <p:sldId id="329" r:id="rId16"/>
    <p:sldId id="313" r:id="rId17"/>
    <p:sldId id="359" r:id="rId18"/>
    <p:sldId id="361" r:id="rId19"/>
    <p:sldId id="374" r:id="rId20"/>
    <p:sldId id="363" r:id="rId21"/>
    <p:sldId id="375" r:id="rId22"/>
    <p:sldId id="338" r:id="rId23"/>
    <p:sldId id="370" r:id="rId24"/>
    <p:sldId id="371" r:id="rId25"/>
    <p:sldId id="347" r:id="rId26"/>
    <p:sldId id="344" r:id="rId27"/>
    <p:sldId id="348" r:id="rId28"/>
    <p:sldId id="346" r:id="rId29"/>
    <p:sldId id="321" r:id="rId30"/>
  </p:sldIdLst>
  <p:sldSz cx="12192000" cy="6858000"/>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howGuides="1">
      <p:cViewPr varScale="1">
        <p:scale>
          <a:sx n="88" d="100"/>
          <a:sy n="88" d="100"/>
        </p:scale>
        <p:origin x="69"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084F7061-54E4-49C2-88E8-F744D3339CF7}" type="datetimeFigureOut">
              <a:rPr kumimoji="1" lang="ja-JP" altLang="en-US" smtClean="0"/>
              <a:t>2018/12/12</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C536D4E7-990E-4103-95A4-1D8AB0407422}" type="slidenum">
              <a:rPr kumimoji="1" lang="ja-JP" altLang="en-US" smtClean="0"/>
              <a:t>‹#›</a:t>
            </a:fld>
            <a:endParaRPr kumimoji="1" lang="ja-JP" altLang="en-US"/>
          </a:p>
        </p:txBody>
      </p:sp>
    </p:spTree>
    <p:extLst>
      <p:ext uri="{BB962C8B-B14F-4D97-AF65-F5344CB8AC3E}">
        <p14:creationId xmlns:p14="http://schemas.microsoft.com/office/powerpoint/2010/main" val="3220943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4651614-4DE8-41A5-900D-4E3BAFB20EB6}" type="datetimeFigureOut">
              <a:rPr kumimoji="1" lang="ja-JP" altLang="en-US" smtClean="0"/>
              <a:t>2018/12/12</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3B1A2A0E-4985-45B6-9D7C-7D8A8CEB3DE7}" type="slidenum">
              <a:rPr kumimoji="1" lang="ja-JP" altLang="en-US" smtClean="0"/>
              <a:t>‹#›</a:t>
            </a:fld>
            <a:endParaRPr kumimoji="1" lang="ja-JP" altLang="en-US"/>
          </a:p>
        </p:txBody>
      </p:sp>
    </p:spTree>
    <p:extLst>
      <p:ext uri="{BB962C8B-B14F-4D97-AF65-F5344CB8AC3E}">
        <p14:creationId xmlns:p14="http://schemas.microsoft.com/office/powerpoint/2010/main" val="118058983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D9CC0EC-EF93-40D8-ADC0-58A0CF8240E3}" type="datetime1">
              <a:rPr kumimoji="1" lang="ja-JP" altLang="en-US" smtClean="0"/>
              <a:t>2018/12/12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5811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94E7FA6-C687-466F-9DDC-2046ACFFD421}" type="datetime1">
              <a:rPr kumimoji="1" lang="ja-JP" altLang="en-US" smtClean="0"/>
              <a:t>2018/12/12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1896568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666AC32-D3BA-40E1-88C9-7C96D2753115}" type="datetime1">
              <a:rPr kumimoji="1" lang="ja-JP" altLang="en-US" smtClean="0"/>
              <a:t>2018/12/12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2450226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3B66717-661E-49CF-B968-C476AAB105A1}" type="datetime1">
              <a:rPr kumimoji="1" lang="ja-JP" altLang="en-US" smtClean="0"/>
              <a:t>2018/12/12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1355873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45401C9-3457-4A66-98E3-80337C11F49A}" type="datetime1">
              <a:rPr kumimoji="1" lang="ja-JP" altLang="en-US" smtClean="0"/>
              <a:t>2018/12/12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784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BF36023-E767-42ED-83A4-62177F62B289}" type="datetime1">
              <a:rPr kumimoji="1" lang="ja-JP" altLang="en-US" smtClean="0"/>
              <a:t>2018/12/12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2155380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B53F958-E901-4DE3-9F8C-29FFC2304ACA}" type="datetime1">
              <a:rPr kumimoji="1" lang="ja-JP" altLang="en-US" smtClean="0"/>
              <a:t>2018/12/12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1984371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4DDA3C5-4CC7-4789-976D-DFB719C20C1D}" type="datetime1">
              <a:rPr kumimoji="1" lang="ja-JP" altLang="en-US" smtClean="0"/>
              <a:t>2018/12/12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5190025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0B9443B-AFE2-4949-9CBC-6F12CAF768AA}" type="datetime1">
              <a:rPr kumimoji="1" lang="ja-JP" altLang="en-US" smtClean="0"/>
              <a:t>2018/12/12</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1579351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AB2C49B-61C1-47DD-A616-9D8562308772}" type="datetime1">
              <a:rPr kumimoji="1" lang="ja-JP" altLang="en-US" smtClean="0"/>
              <a:t>2018/12/12</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2065562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blipFill>
            <a:blip r:embed="rId2" cstate="email">
              <a:extLst>
                <a:ext uri="{28A0092B-C50C-407E-A947-70E740481C1C}">
                  <a14:useLocalDpi xmlns:a14="http://schemas.microsoft.com/office/drawing/2010/main"/>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BD433AB-BF5B-4E7A-BC2D-839F5FED30EC}" type="datetime1">
              <a:rPr kumimoji="1" lang="ja-JP" altLang="en-US" smtClean="0"/>
              <a:t>2018/12/12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F75D4BD-18CE-4C07-88B8-425A6B13310C}" type="slidenum">
              <a:rPr kumimoji="1" lang="ja-JP" altLang="en-US" smtClean="0"/>
              <a:t>‹#›</a:t>
            </a:fld>
            <a:endParaRPr kumimoji="1" lang="ja-JP" altLang="en-US"/>
          </a:p>
        </p:txBody>
      </p:sp>
    </p:spTree>
    <p:extLst>
      <p:ext uri="{BB962C8B-B14F-4D97-AF65-F5344CB8AC3E}">
        <p14:creationId xmlns:p14="http://schemas.microsoft.com/office/powerpoint/2010/main" val="3853555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1ED4564-9C72-414E-B5A7-20A48040DA92}" type="datetime1">
              <a:rPr kumimoji="1" lang="ja-JP" altLang="en-US" smtClean="0"/>
              <a:t>2018/12/12</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F75D4BD-18CE-4C07-88B8-425A6B13310C}"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77261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jpg"/></Relationships>
</file>

<file path=ppt/slides/_rels/slide1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tmp"/><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tm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lgn="ctr"/>
            <a:r>
              <a:rPr lang="ja-JP" altLang="en-US" dirty="0">
                <a:latin typeface="ＭＳ Ｐゴシック" panose="020B0600070205080204" pitchFamily="50" charset="-128"/>
                <a:ea typeface="ＭＳ Ｐゴシック" panose="020B0600070205080204" pitchFamily="50" charset="-128"/>
              </a:rPr>
              <a:t>コラボ商品の有効性</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3" name="サブタイトル 2"/>
          <p:cNvSpPr>
            <a:spLocks noGrp="1"/>
          </p:cNvSpPr>
          <p:nvPr>
            <p:ph type="subTitle" idx="1"/>
          </p:nvPr>
        </p:nvSpPr>
        <p:spPr/>
        <p:txBody>
          <a:bodyPr>
            <a:normAutofit/>
          </a:bodyPr>
          <a:lstStyle/>
          <a:p>
            <a:pPr algn="ctr"/>
            <a:r>
              <a:rPr lang="ja-JP" altLang="en-US" dirty="0">
                <a:latin typeface="+mj-ea"/>
                <a:ea typeface="+mj-ea"/>
              </a:rPr>
              <a:t>拓殖大学　田嶋ゼミナール</a:t>
            </a:r>
            <a:r>
              <a:rPr lang="ja-JP" altLang="en-US" b="1" dirty="0">
                <a:latin typeface="+mj-ea"/>
                <a:ea typeface="+mj-ea"/>
              </a:rPr>
              <a:t>　</a:t>
            </a:r>
            <a:r>
              <a:rPr lang="en-US" altLang="ja-JP" b="1" dirty="0">
                <a:latin typeface="+mj-ea"/>
                <a:ea typeface="+mj-ea"/>
              </a:rPr>
              <a:t>B</a:t>
            </a:r>
            <a:r>
              <a:rPr lang="ja-JP" altLang="en-US" dirty="0">
                <a:latin typeface="+mj-ea"/>
                <a:ea typeface="+mj-ea"/>
              </a:rPr>
              <a:t>班　</a:t>
            </a:r>
            <a:endParaRPr lang="en-US" altLang="ja-JP" dirty="0">
              <a:latin typeface="+mj-ea"/>
              <a:ea typeface="+mj-ea"/>
            </a:endParaRPr>
          </a:p>
          <a:p>
            <a:pPr algn="ctr"/>
            <a:r>
              <a:rPr lang="ja-JP" altLang="en-US" dirty="0">
                <a:latin typeface="+mj-ea"/>
                <a:ea typeface="+mj-ea"/>
              </a:rPr>
              <a:t>アトキンソン慶哉・井幡亜希・木谷美香・根本菜々恵・野尻蓮</a:t>
            </a:r>
            <a:endParaRPr kumimoji="1" lang="ja-JP" altLang="en-US" dirty="0">
              <a:latin typeface="+mj-ea"/>
              <a:ea typeface="+mj-ea"/>
            </a:endParaRPr>
          </a:p>
        </p:txBody>
      </p:sp>
      <p:sp>
        <p:nvSpPr>
          <p:cNvPr id="6" name="スライド番号プレースホルダー 5"/>
          <p:cNvSpPr>
            <a:spLocks noGrp="1"/>
          </p:cNvSpPr>
          <p:nvPr>
            <p:ph type="sldNum" sz="quarter" idx="12"/>
          </p:nvPr>
        </p:nvSpPr>
        <p:spPr/>
        <p:txBody>
          <a:bodyPr/>
          <a:lstStyle/>
          <a:p>
            <a:fld id="{3F75D4BD-18CE-4C07-88B8-425A6B13310C}" type="slidenum">
              <a:rPr kumimoji="1" lang="ja-JP" altLang="en-US" smtClean="0"/>
              <a:t>1</a:t>
            </a:fld>
            <a:endParaRPr kumimoji="1" lang="ja-JP" altLang="en-US"/>
          </a:p>
        </p:txBody>
      </p:sp>
    </p:spTree>
    <p:extLst>
      <p:ext uri="{BB962C8B-B14F-4D97-AF65-F5344CB8AC3E}">
        <p14:creationId xmlns:p14="http://schemas.microsoft.com/office/powerpoint/2010/main" val="2736483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5BDECDA-9854-48B2-A712-5D0CED9D47E4}"/>
              </a:ext>
            </a:extLst>
          </p:cNvPr>
          <p:cNvSpPr>
            <a:spLocks noGrp="1"/>
          </p:cNvSpPr>
          <p:nvPr>
            <p:ph type="title"/>
          </p:nvPr>
        </p:nvSpPr>
        <p:spPr/>
        <p:txBody>
          <a:bodyPr/>
          <a:lstStyle/>
          <a:p>
            <a:r>
              <a:rPr lang="ja-JP" altLang="en-US" dirty="0">
                <a:solidFill>
                  <a:schemeClr val="tx1"/>
                </a:solidFill>
              </a:rPr>
              <a:t>ファストファッション</a:t>
            </a:r>
            <a:r>
              <a:rPr kumimoji="1" lang="ja-JP" altLang="en-US" dirty="0">
                <a:solidFill>
                  <a:schemeClr val="tx1"/>
                </a:solidFill>
              </a:rPr>
              <a:t>の定義</a:t>
            </a:r>
          </a:p>
        </p:txBody>
      </p:sp>
      <p:sp>
        <p:nvSpPr>
          <p:cNvPr id="5" name="正方形/長方形 4">
            <a:extLst>
              <a:ext uri="{FF2B5EF4-FFF2-40B4-BE49-F238E27FC236}">
                <a16:creationId xmlns:a16="http://schemas.microsoft.com/office/drawing/2014/main" xmlns="" id="{3E5CF827-3355-4129-91B2-137261EBFE8C}"/>
              </a:ext>
            </a:extLst>
          </p:cNvPr>
          <p:cNvSpPr/>
          <p:nvPr/>
        </p:nvSpPr>
        <p:spPr>
          <a:xfrm>
            <a:off x="1148367" y="2474737"/>
            <a:ext cx="9956225" cy="1384995"/>
          </a:xfrm>
          <a:prstGeom prst="rect">
            <a:avLst/>
          </a:prstGeom>
          <a:ln w="28575">
            <a:solidFill>
              <a:schemeClr val="accent2"/>
            </a:solidFill>
            <a:prstDash val="sysDot"/>
          </a:ln>
        </p:spPr>
        <p:txBody>
          <a:bodyPr wrap="square">
            <a:spAutoFit/>
          </a:bodyPr>
          <a:lstStyle/>
          <a:p>
            <a:r>
              <a:rPr lang="ja-JP" altLang="en-US" sz="2800" b="1" dirty="0">
                <a:latin typeface="+mn-ea"/>
              </a:rPr>
              <a:t>「最先端の流行をいち早く取り入れ、</a:t>
            </a:r>
            <a:r>
              <a:rPr lang="ja-JP" altLang="en-US" sz="2800" b="1" dirty="0">
                <a:solidFill>
                  <a:srgbClr val="FF0000"/>
                </a:solidFill>
                <a:latin typeface="+mn-ea"/>
              </a:rPr>
              <a:t>低価格</a:t>
            </a:r>
            <a:r>
              <a:rPr lang="ja-JP" altLang="en-US" sz="2800" b="1" dirty="0">
                <a:latin typeface="+mn-ea"/>
              </a:rPr>
              <a:t>で提供される衣料品のこと」</a:t>
            </a:r>
            <a:endParaRPr lang="en-US" altLang="ja-JP" sz="2800" b="1" dirty="0">
              <a:latin typeface="+mn-ea"/>
            </a:endParaRPr>
          </a:p>
          <a:p>
            <a:pPr algn="r"/>
            <a:r>
              <a:rPr lang="en-US" altLang="ja-JP" sz="2800" b="1" dirty="0">
                <a:latin typeface="+mn-ea"/>
              </a:rPr>
              <a:t>(</a:t>
            </a:r>
            <a:r>
              <a:rPr lang="ja-JP" altLang="en-US" sz="2800" b="1" dirty="0">
                <a:latin typeface="+mn-ea"/>
              </a:rPr>
              <a:t>園田　</a:t>
            </a:r>
            <a:r>
              <a:rPr lang="en-US" altLang="ja-JP" sz="2800" b="1" dirty="0">
                <a:latin typeface="+mn-ea"/>
              </a:rPr>
              <a:t>2016)</a:t>
            </a:r>
          </a:p>
        </p:txBody>
      </p:sp>
      <p:pic>
        <p:nvPicPr>
          <p:cNvPr id="7" name="図 6" descr="画面の領域">
            <a:extLst>
              <a:ext uri="{FF2B5EF4-FFF2-40B4-BE49-F238E27FC236}">
                <a16:creationId xmlns:a16="http://schemas.microsoft.com/office/drawing/2014/main" xmlns="" id="{DD79C585-F3B2-4D10-B818-B87C65847A9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65411" y="5008227"/>
            <a:ext cx="2077013" cy="1066574"/>
          </a:xfrm>
          <a:prstGeom prst="rect">
            <a:avLst/>
          </a:prstGeom>
        </p:spPr>
      </p:pic>
      <p:pic>
        <p:nvPicPr>
          <p:cNvPr id="8" name="図 7" descr="画面の領域">
            <a:extLst>
              <a:ext uri="{FF2B5EF4-FFF2-40B4-BE49-F238E27FC236}">
                <a16:creationId xmlns:a16="http://schemas.microsoft.com/office/drawing/2014/main" xmlns="" id="{3BF5EF9E-69A1-4977-9FA7-CDDADEE9A93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98543" y="4941168"/>
            <a:ext cx="1543265" cy="1133633"/>
          </a:xfrm>
          <a:prstGeom prst="rect">
            <a:avLst/>
          </a:prstGeom>
        </p:spPr>
      </p:pic>
      <p:pic>
        <p:nvPicPr>
          <p:cNvPr id="9" name="図 8" descr="画面の領域">
            <a:extLst>
              <a:ext uri="{FF2B5EF4-FFF2-40B4-BE49-F238E27FC236}">
                <a16:creationId xmlns:a16="http://schemas.microsoft.com/office/drawing/2014/main" xmlns="" id="{60FA3D2C-A3E6-498C-BA62-4D6B2159793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9597928" y="4989475"/>
            <a:ext cx="1202121" cy="1210997"/>
          </a:xfrm>
          <a:prstGeom prst="rect">
            <a:avLst/>
          </a:prstGeom>
        </p:spPr>
      </p:pic>
      <p:sp>
        <p:nvSpPr>
          <p:cNvPr id="10" name="テキスト ボックス 9">
            <a:extLst>
              <a:ext uri="{FF2B5EF4-FFF2-40B4-BE49-F238E27FC236}">
                <a16:creationId xmlns:a16="http://schemas.microsoft.com/office/drawing/2014/main" xmlns="" id="{6F95B53E-E543-4F9B-A226-6E17A6132BA5}"/>
              </a:ext>
            </a:extLst>
          </p:cNvPr>
          <p:cNvSpPr txBox="1"/>
          <p:nvPr/>
        </p:nvSpPr>
        <p:spPr>
          <a:xfrm>
            <a:off x="8794136" y="4006965"/>
            <a:ext cx="2361544" cy="369332"/>
          </a:xfrm>
          <a:prstGeom prst="rect">
            <a:avLst/>
          </a:prstGeom>
          <a:noFill/>
        </p:spPr>
        <p:txBody>
          <a:bodyPr wrap="none" rtlCol="0">
            <a:spAutoFit/>
          </a:bodyPr>
          <a:lstStyle/>
          <a:p>
            <a:r>
              <a:rPr kumimoji="1" lang="en-US" altLang="ja-JP" dirty="0"/>
              <a:t>(</a:t>
            </a:r>
            <a:r>
              <a:rPr kumimoji="1" lang="ja-JP" altLang="en-US" dirty="0"/>
              <a:t>以下ＦＦＢと記載する）</a:t>
            </a:r>
          </a:p>
        </p:txBody>
      </p:sp>
      <p:sp>
        <p:nvSpPr>
          <p:cNvPr id="3" name="スライド番号プレースホルダー 2"/>
          <p:cNvSpPr>
            <a:spLocks noGrp="1"/>
          </p:cNvSpPr>
          <p:nvPr>
            <p:ph type="sldNum" sz="quarter" idx="12"/>
          </p:nvPr>
        </p:nvSpPr>
        <p:spPr/>
        <p:txBody>
          <a:bodyPr/>
          <a:lstStyle/>
          <a:p>
            <a:fld id="{3F75D4BD-18CE-4C07-88B8-425A6B13310C}" type="slidenum">
              <a:rPr kumimoji="1" lang="ja-JP" altLang="en-US" smtClean="0"/>
              <a:t>10</a:t>
            </a:fld>
            <a:endParaRPr kumimoji="1" lang="ja-JP" altLang="en-US"/>
          </a:p>
        </p:txBody>
      </p:sp>
    </p:spTree>
    <p:extLst>
      <p:ext uri="{BB962C8B-B14F-4D97-AF65-F5344CB8AC3E}">
        <p14:creationId xmlns:p14="http://schemas.microsoft.com/office/powerpoint/2010/main" val="1146007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chemeClr val="tx1"/>
                </a:solidFill>
              </a:rPr>
              <a:t>コラボの組み合わせ</a:t>
            </a:r>
            <a:endParaRPr kumimoji="1" lang="ja-JP" altLang="en-US" dirty="0">
              <a:solidFill>
                <a:schemeClr val="tx1"/>
              </a:solidFill>
            </a:endParaRPr>
          </a:p>
        </p:txBody>
      </p:sp>
      <p:sp>
        <p:nvSpPr>
          <p:cNvPr id="4" name="テキスト ボックス 3"/>
          <p:cNvSpPr txBox="1"/>
          <p:nvPr/>
        </p:nvSpPr>
        <p:spPr>
          <a:xfrm>
            <a:off x="1097280" y="2778960"/>
            <a:ext cx="10153128" cy="461665"/>
          </a:xfrm>
          <a:prstGeom prst="rect">
            <a:avLst/>
          </a:prstGeom>
          <a:noFill/>
        </p:spPr>
        <p:txBody>
          <a:bodyPr wrap="square" rtlCol="0">
            <a:spAutoFit/>
          </a:bodyPr>
          <a:lstStyle/>
          <a:p>
            <a:r>
              <a:rPr kumimoji="1" lang="ja-JP" altLang="en-US" sz="2400" dirty="0"/>
              <a:t>ラグジュアリ</a:t>
            </a:r>
            <a:r>
              <a:rPr kumimoji="1" lang="ja-JP" altLang="en-US" sz="2400" dirty="0" smtClean="0"/>
              <a:t>ーブランド</a:t>
            </a:r>
            <a:r>
              <a:rPr kumimoji="1" lang="en-US" altLang="ja-JP" sz="2400" dirty="0" smtClean="0"/>
              <a:t>×</a:t>
            </a:r>
            <a:r>
              <a:rPr kumimoji="1" lang="ja-JP" altLang="en-US" sz="2400" dirty="0"/>
              <a:t>ラグジュアリ</a:t>
            </a:r>
            <a:r>
              <a:rPr kumimoji="1" lang="ja-JP" altLang="en-US" sz="2400" dirty="0" smtClean="0"/>
              <a:t>ーブランド</a:t>
            </a:r>
            <a:endParaRPr kumimoji="1" lang="ja-JP" altLang="en-US" sz="2400" dirty="0"/>
          </a:p>
        </p:txBody>
      </p:sp>
      <p:sp>
        <p:nvSpPr>
          <p:cNvPr id="5" name="テキスト ボックス 4"/>
          <p:cNvSpPr txBox="1"/>
          <p:nvPr/>
        </p:nvSpPr>
        <p:spPr>
          <a:xfrm>
            <a:off x="1097280" y="4773537"/>
            <a:ext cx="9721080" cy="461665"/>
          </a:xfrm>
          <a:prstGeom prst="rect">
            <a:avLst/>
          </a:prstGeom>
          <a:noFill/>
        </p:spPr>
        <p:txBody>
          <a:bodyPr wrap="square" rtlCol="0">
            <a:spAutoFit/>
          </a:bodyPr>
          <a:lstStyle/>
          <a:p>
            <a:r>
              <a:rPr kumimoji="1" lang="ja-JP" altLang="en-US" sz="2400" dirty="0"/>
              <a:t>ラグジュアリ</a:t>
            </a:r>
            <a:r>
              <a:rPr kumimoji="1" lang="ja-JP" altLang="en-US" sz="2400" dirty="0" smtClean="0"/>
              <a:t>ーブランド</a:t>
            </a:r>
            <a:r>
              <a:rPr kumimoji="1" lang="en-US" altLang="ja-JP" sz="2400" dirty="0" smtClean="0"/>
              <a:t>×</a:t>
            </a:r>
            <a:r>
              <a:rPr kumimoji="1" lang="ja-JP" altLang="en-US" sz="2400" dirty="0" smtClean="0"/>
              <a:t>ファストファッション</a:t>
            </a:r>
            <a:endParaRPr kumimoji="1" lang="ja-JP" altLang="en-US" sz="2400" dirty="0"/>
          </a:p>
        </p:txBody>
      </p:sp>
      <p:pic>
        <p:nvPicPr>
          <p:cNvPr id="8" name="図 7"/>
          <p:cNvPicPr>
            <a:picLocks noChangeAspect="1"/>
          </p:cNvPicPr>
          <p:nvPr/>
        </p:nvPicPr>
        <p:blipFill>
          <a:blip r:embed="rId2"/>
          <a:stretch>
            <a:fillRect/>
          </a:stretch>
        </p:blipFill>
        <p:spPr>
          <a:xfrm>
            <a:off x="7744430" y="4423666"/>
            <a:ext cx="2880320" cy="1623071"/>
          </a:xfrm>
          <a:prstGeom prst="rect">
            <a:avLst/>
          </a:prstGeom>
        </p:spPr>
      </p:pic>
      <p:sp>
        <p:nvSpPr>
          <p:cNvPr id="9" name="スライド番号プレースホルダー 8"/>
          <p:cNvSpPr>
            <a:spLocks noGrp="1"/>
          </p:cNvSpPr>
          <p:nvPr>
            <p:ph type="sldNum" sz="quarter" idx="12"/>
          </p:nvPr>
        </p:nvSpPr>
        <p:spPr/>
        <p:txBody>
          <a:bodyPr/>
          <a:lstStyle/>
          <a:p>
            <a:fld id="{3F75D4BD-18CE-4C07-88B8-425A6B13310C}" type="slidenum">
              <a:rPr kumimoji="1" lang="ja-JP" altLang="en-US" smtClean="0"/>
              <a:t>11</a:t>
            </a:fld>
            <a:endParaRPr kumimoji="1" lang="ja-JP" altLang="en-US"/>
          </a:p>
        </p:txBody>
      </p:sp>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5592" y="2361683"/>
            <a:ext cx="1584176" cy="1047994"/>
          </a:xfrm>
          <a:prstGeom prst="rect">
            <a:avLst/>
          </a:prstGeom>
        </p:spPr>
      </p:pic>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96386" y="2455636"/>
            <a:ext cx="1568202" cy="1045468"/>
          </a:xfrm>
          <a:prstGeom prst="rect">
            <a:avLst/>
          </a:prstGeom>
        </p:spPr>
      </p:pic>
      <p:sp>
        <p:nvSpPr>
          <p:cNvPr id="12" name="テキスト ボックス 11"/>
          <p:cNvSpPr txBox="1"/>
          <p:nvPr/>
        </p:nvSpPr>
        <p:spPr>
          <a:xfrm>
            <a:off x="8975041" y="2459662"/>
            <a:ext cx="954107" cy="1015663"/>
          </a:xfrm>
          <a:prstGeom prst="rect">
            <a:avLst/>
          </a:prstGeom>
          <a:noFill/>
        </p:spPr>
        <p:txBody>
          <a:bodyPr wrap="none" rtlCol="0">
            <a:spAutoFit/>
          </a:bodyPr>
          <a:lstStyle/>
          <a:p>
            <a:r>
              <a:rPr kumimoji="1" lang="en-US" altLang="ja-JP" sz="6000" dirty="0" smtClean="0"/>
              <a:t>×</a:t>
            </a:r>
            <a:endParaRPr kumimoji="1" lang="ja-JP" altLang="en-US" sz="6000" dirty="0"/>
          </a:p>
        </p:txBody>
      </p:sp>
      <p:sp>
        <p:nvSpPr>
          <p:cNvPr id="13" name="角丸四角形 12"/>
          <p:cNvSpPr/>
          <p:nvPr/>
        </p:nvSpPr>
        <p:spPr>
          <a:xfrm>
            <a:off x="710060" y="4569443"/>
            <a:ext cx="6840760" cy="869852"/>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4630599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chemeClr val="tx1"/>
                </a:solidFill>
              </a:rPr>
              <a:t>LB</a:t>
            </a:r>
            <a:r>
              <a:rPr kumimoji="1" lang="ja-JP" altLang="en-US" dirty="0" smtClean="0">
                <a:solidFill>
                  <a:schemeClr val="tx1"/>
                </a:solidFill>
              </a:rPr>
              <a:t>と</a:t>
            </a:r>
            <a:r>
              <a:rPr kumimoji="1" lang="en-US" altLang="ja-JP" dirty="0" smtClean="0">
                <a:solidFill>
                  <a:schemeClr val="tx1"/>
                </a:solidFill>
              </a:rPr>
              <a:t>FFB</a:t>
            </a:r>
            <a:r>
              <a:rPr kumimoji="1" lang="ja-JP" altLang="en-US" dirty="0" smtClean="0">
                <a:solidFill>
                  <a:schemeClr val="tx1"/>
                </a:solidFill>
              </a:rPr>
              <a:t>のコラボに注目した理由</a:t>
            </a:r>
            <a:endParaRPr kumimoji="1" lang="ja-JP" altLang="en-US" dirty="0">
              <a:solidFill>
                <a:schemeClr val="tx1"/>
              </a:solidFill>
            </a:endParaRPr>
          </a:p>
        </p:txBody>
      </p:sp>
      <p:pic>
        <p:nvPicPr>
          <p:cNvPr id="4" name="図 3" descr="Question Mark Response · Free image on Pixabay"/>
          <p:cNvPicPr>
            <a:picLocks noChangeAspect="1"/>
          </p:cNvPicPr>
          <p:nvPr/>
        </p:nvPicPr>
        <p:blipFill rotWithShape="1">
          <a:blip r:embed="rId2">
            <a:extLst>
              <a:ext uri="{28A0092B-C50C-407E-A947-70E740481C1C}">
                <a14:useLocalDpi xmlns:a14="http://schemas.microsoft.com/office/drawing/2010/main" val="0"/>
              </a:ext>
            </a:extLst>
          </a:blip>
          <a:srcRect l="20601" t="4851" r="31100" b="12200"/>
          <a:stretch/>
        </p:blipFill>
        <p:spPr>
          <a:xfrm>
            <a:off x="59544" y="2618910"/>
            <a:ext cx="2075471" cy="3564396"/>
          </a:xfrm>
          <a:prstGeom prst="rect">
            <a:avLst/>
          </a:prstGeom>
        </p:spPr>
      </p:pic>
      <p:sp>
        <p:nvSpPr>
          <p:cNvPr id="5" name="テキスト ボックス 4"/>
          <p:cNvSpPr txBox="1"/>
          <p:nvPr/>
        </p:nvSpPr>
        <p:spPr>
          <a:xfrm>
            <a:off x="3136450" y="2852935"/>
            <a:ext cx="7856638" cy="1323439"/>
          </a:xfrm>
          <a:prstGeom prst="rect">
            <a:avLst/>
          </a:prstGeom>
          <a:noFill/>
          <a:ln>
            <a:noFill/>
          </a:ln>
        </p:spPr>
        <p:txBody>
          <a:bodyPr wrap="none" rtlCol="0">
            <a:spAutoFit/>
          </a:bodyPr>
          <a:lstStyle/>
          <a:p>
            <a:r>
              <a:rPr kumimoji="1" lang="ja-JP" altLang="en-US" sz="2000" dirty="0" smtClean="0">
                <a:latin typeface="+mn-ea"/>
              </a:rPr>
              <a:t>ラグジュアリー</a:t>
            </a:r>
            <a:r>
              <a:rPr kumimoji="1" lang="ja-JP" altLang="en-US" sz="2000" dirty="0">
                <a:latin typeface="+mn-ea"/>
              </a:rPr>
              <a:t>ブランド</a:t>
            </a:r>
            <a:r>
              <a:rPr kumimoji="1" lang="ja-JP" altLang="en-US" sz="2000" dirty="0" smtClean="0">
                <a:latin typeface="+mn-ea"/>
              </a:rPr>
              <a:t>とファストファッションのコラボは価格差が大きい。</a:t>
            </a:r>
            <a:endParaRPr kumimoji="1" lang="en-US" altLang="ja-JP" sz="2000" dirty="0" smtClean="0">
              <a:latin typeface="+mn-ea"/>
            </a:endParaRPr>
          </a:p>
          <a:p>
            <a:endParaRPr kumimoji="1" lang="en-US" altLang="ja-JP" sz="2000" dirty="0">
              <a:latin typeface="+mn-ea"/>
            </a:endParaRPr>
          </a:p>
          <a:p>
            <a:r>
              <a:rPr kumimoji="1" lang="ja-JP" altLang="en-US" sz="2000" dirty="0" smtClean="0">
                <a:latin typeface="+mn-ea"/>
              </a:rPr>
              <a:t>ラグジュアリーブランドは高価格帯であるのに</a:t>
            </a:r>
            <a:endParaRPr kumimoji="1" lang="en-US" altLang="ja-JP" sz="2000" dirty="0" smtClean="0">
              <a:latin typeface="+mn-ea"/>
            </a:endParaRPr>
          </a:p>
          <a:p>
            <a:r>
              <a:rPr kumimoji="1" lang="ja-JP" altLang="en-US" sz="2000" dirty="0" smtClean="0">
                <a:latin typeface="+mn-ea"/>
              </a:rPr>
              <a:t>ファスト</a:t>
            </a:r>
            <a:r>
              <a:rPr kumimoji="1" lang="ja-JP" altLang="en-US" sz="2000" dirty="0">
                <a:latin typeface="+mn-ea"/>
              </a:rPr>
              <a:t>ファッション</a:t>
            </a:r>
            <a:r>
              <a:rPr kumimoji="1" lang="ja-JP" altLang="en-US" sz="2000" dirty="0" smtClean="0">
                <a:latin typeface="+mn-ea"/>
              </a:rPr>
              <a:t>とコラボしてブランドの好感度は下がらないのか？</a:t>
            </a:r>
            <a:endParaRPr kumimoji="1" lang="ja-JP" altLang="en-US" sz="2000" dirty="0">
              <a:latin typeface="+mn-ea"/>
            </a:endParaRPr>
          </a:p>
        </p:txBody>
      </p:sp>
      <p:sp>
        <p:nvSpPr>
          <p:cNvPr id="8" name="雲形吹き出し 7"/>
          <p:cNvSpPr/>
          <p:nvPr/>
        </p:nvSpPr>
        <p:spPr>
          <a:xfrm>
            <a:off x="2131949" y="1894475"/>
            <a:ext cx="9865641" cy="3240360"/>
          </a:xfrm>
          <a:prstGeom prst="cloudCallout">
            <a:avLst>
              <a:gd name="adj1" fmla="val -45243"/>
              <a:gd name="adj2" fmla="val 51702"/>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3F75D4BD-18CE-4C07-88B8-425A6B13310C}" type="slidenum">
              <a:rPr kumimoji="1" lang="ja-JP" altLang="en-US" smtClean="0"/>
              <a:t>12</a:t>
            </a:fld>
            <a:endParaRPr kumimoji="1" lang="ja-JP" altLang="en-US"/>
          </a:p>
        </p:txBody>
      </p:sp>
    </p:spTree>
    <p:extLst>
      <p:ext uri="{BB962C8B-B14F-4D97-AF65-F5344CB8AC3E}">
        <p14:creationId xmlns:p14="http://schemas.microsoft.com/office/powerpoint/2010/main" val="34713417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260648"/>
            <a:ext cx="10058400" cy="1450757"/>
          </a:xfrm>
        </p:spPr>
        <p:txBody>
          <a:bodyPr/>
          <a:lstStyle/>
          <a:p>
            <a:r>
              <a:rPr lang="ja-JP" altLang="en-US" dirty="0">
                <a:solidFill>
                  <a:schemeClr val="tx1"/>
                </a:solidFill>
              </a:rPr>
              <a:t>事例</a:t>
            </a:r>
            <a:endParaRPr kumimoji="1" lang="ja-JP" altLang="en-US" dirty="0">
              <a:solidFill>
                <a:schemeClr val="tx1"/>
              </a:solidFill>
            </a:endParaRPr>
          </a:p>
        </p:txBody>
      </p:sp>
      <p:graphicFrame>
        <p:nvGraphicFramePr>
          <p:cNvPr id="4" name="表 3"/>
          <p:cNvGraphicFramePr>
            <a:graphicFrameLocks noGrp="1"/>
          </p:cNvGraphicFramePr>
          <p:nvPr>
            <p:extLst>
              <p:ext uri="{D42A27DB-BD31-4B8C-83A1-F6EECF244321}">
                <p14:modId xmlns:p14="http://schemas.microsoft.com/office/powerpoint/2010/main" val="805431333"/>
              </p:ext>
            </p:extLst>
          </p:nvPr>
        </p:nvGraphicFramePr>
        <p:xfrm>
          <a:off x="1107287" y="2239975"/>
          <a:ext cx="6224240" cy="3672408"/>
        </p:xfrm>
        <a:graphic>
          <a:graphicData uri="http://schemas.openxmlformats.org/drawingml/2006/table">
            <a:tbl>
              <a:tblPr firstRow="1" bandRow="1">
                <a:tableStyleId>{5C22544A-7EE6-4342-B048-85BDC9FD1C3A}</a:tableStyleId>
              </a:tblPr>
              <a:tblGrid>
                <a:gridCol w="3112120">
                  <a:extLst>
                    <a:ext uri="{9D8B030D-6E8A-4147-A177-3AD203B41FA5}">
                      <a16:colId xmlns:a16="http://schemas.microsoft.com/office/drawing/2014/main" xmlns="" val="2836812857"/>
                    </a:ext>
                  </a:extLst>
                </a:gridCol>
                <a:gridCol w="3112120">
                  <a:extLst>
                    <a:ext uri="{9D8B030D-6E8A-4147-A177-3AD203B41FA5}">
                      <a16:colId xmlns:a16="http://schemas.microsoft.com/office/drawing/2014/main" xmlns="" val="1859052279"/>
                    </a:ext>
                  </a:extLst>
                </a:gridCol>
              </a:tblGrid>
              <a:tr h="535197">
                <a:tc>
                  <a:txBody>
                    <a:bodyPr/>
                    <a:lstStyle/>
                    <a:p>
                      <a:pPr algn="ctr"/>
                      <a:r>
                        <a:rPr kumimoji="1" lang="ja-JP" altLang="en-US" dirty="0" smtClean="0"/>
                        <a:t>ラグジュアリーブランド</a:t>
                      </a:r>
                      <a:endParaRPr kumimoji="1" lang="ja-JP" altLang="en-US" dirty="0"/>
                    </a:p>
                  </a:txBody>
                  <a:tcPr/>
                </a:tc>
                <a:tc>
                  <a:txBody>
                    <a:bodyPr/>
                    <a:lstStyle/>
                    <a:p>
                      <a:pPr algn="ctr"/>
                      <a:r>
                        <a:rPr kumimoji="1" lang="ja-JP" altLang="en-US" dirty="0" smtClean="0"/>
                        <a:t>ファストファッションブランド</a:t>
                      </a:r>
                      <a:endParaRPr kumimoji="1" lang="ja-JP" altLang="en-US" dirty="0"/>
                    </a:p>
                  </a:txBody>
                  <a:tcPr/>
                </a:tc>
                <a:extLst>
                  <a:ext uri="{0D108BD9-81ED-4DB2-BD59-A6C34878D82A}">
                    <a16:rowId xmlns:a16="http://schemas.microsoft.com/office/drawing/2014/main" xmlns="" val="3741384919"/>
                  </a:ext>
                </a:extLst>
              </a:tr>
              <a:tr h="448173">
                <a:tc>
                  <a:txBody>
                    <a:bodyPr/>
                    <a:lstStyle/>
                    <a:p>
                      <a:pPr algn="ctr"/>
                      <a:r>
                        <a:rPr kumimoji="1" lang="en-US" altLang="ja-JP" dirty="0" smtClean="0"/>
                        <a:t>Karl Lagerfeld</a:t>
                      </a:r>
                    </a:p>
                  </a:txBody>
                  <a:tcPr/>
                </a:tc>
                <a:tc>
                  <a:txBody>
                    <a:bodyPr/>
                    <a:lstStyle/>
                    <a:p>
                      <a:pPr algn="ctr"/>
                      <a:r>
                        <a:rPr kumimoji="1" lang="en-US" altLang="ja-JP" dirty="0" smtClean="0"/>
                        <a:t>H&amp;M</a:t>
                      </a:r>
                    </a:p>
                  </a:txBody>
                  <a:tcPr/>
                </a:tc>
                <a:extLst>
                  <a:ext uri="{0D108BD9-81ED-4DB2-BD59-A6C34878D82A}">
                    <a16:rowId xmlns:a16="http://schemas.microsoft.com/office/drawing/2014/main" xmlns="" val="2193887626"/>
                  </a:ext>
                </a:extLst>
              </a:tr>
              <a:tr h="448173">
                <a:tc>
                  <a:txBody>
                    <a:bodyPr/>
                    <a:lstStyle/>
                    <a:p>
                      <a:pPr algn="ctr"/>
                      <a:r>
                        <a:rPr kumimoji="1" lang="en-US" altLang="ja-JP" dirty="0" smtClean="0"/>
                        <a:t>JIMMY CHOO</a:t>
                      </a:r>
                      <a:endParaRPr kumimoji="1" lang="ja-JP" altLang="en-US" dirty="0"/>
                    </a:p>
                  </a:txBody>
                  <a:tcPr/>
                </a:tc>
                <a:tc>
                  <a:txBody>
                    <a:bodyPr/>
                    <a:lstStyle/>
                    <a:p>
                      <a:pPr algn="ctr"/>
                      <a:r>
                        <a:rPr kumimoji="1" lang="en-US" altLang="ja-JP" dirty="0" smtClean="0"/>
                        <a:t>H&amp;M</a:t>
                      </a:r>
                      <a:endParaRPr kumimoji="1" lang="ja-JP" altLang="en-US" dirty="0"/>
                    </a:p>
                  </a:txBody>
                  <a:tcPr/>
                </a:tc>
                <a:extLst>
                  <a:ext uri="{0D108BD9-81ED-4DB2-BD59-A6C34878D82A}">
                    <a16:rowId xmlns:a16="http://schemas.microsoft.com/office/drawing/2014/main" xmlns="" val="1362804680"/>
                  </a:ext>
                </a:extLst>
              </a:tr>
              <a:tr h="448173">
                <a:tc>
                  <a:txBody>
                    <a:bodyPr/>
                    <a:lstStyle/>
                    <a:p>
                      <a:pPr algn="ctr"/>
                      <a:r>
                        <a:rPr kumimoji="1" lang="en-US" altLang="ja-JP" dirty="0" err="1" smtClean="0"/>
                        <a:t>Lanvin</a:t>
                      </a:r>
                      <a:endParaRPr kumimoji="1" lang="ja-JP" altLang="en-US" dirty="0"/>
                    </a:p>
                  </a:txBody>
                  <a:tcPr/>
                </a:tc>
                <a:tc>
                  <a:txBody>
                    <a:bodyPr/>
                    <a:lstStyle/>
                    <a:p>
                      <a:pPr algn="ctr"/>
                      <a:r>
                        <a:rPr kumimoji="1" lang="en-US" altLang="ja-JP" dirty="0" smtClean="0"/>
                        <a:t>GAP</a:t>
                      </a:r>
                      <a:endParaRPr kumimoji="1" lang="ja-JP" altLang="en-US" dirty="0"/>
                    </a:p>
                  </a:txBody>
                  <a:tcPr/>
                </a:tc>
                <a:extLst>
                  <a:ext uri="{0D108BD9-81ED-4DB2-BD59-A6C34878D82A}">
                    <a16:rowId xmlns:a16="http://schemas.microsoft.com/office/drawing/2014/main" xmlns="" val="229269795"/>
                  </a:ext>
                </a:extLst>
              </a:tr>
              <a:tr h="448173">
                <a:tc>
                  <a:txBody>
                    <a:bodyPr/>
                    <a:lstStyle/>
                    <a:p>
                      <a:pPr algn="ctr"/>
                      <a:r>
                        <a:rPr kumimoji="1" lang="en-US" altLang="ja-JP" dirty="0" smtClean="0"/>
                        <a:t>UNDERCOVER</a:t>
                      </a:r>
                      <a:endParaRPr kumimoji="1" lang="ja-JP" altLang="en-US" dirty="0"/>
                    </a:p>
                  </a:txBody>
                  <a:tcPr/>
                </a:tc>
                <a:tc>
                  <a:txBody>
                    <a:bodyPr/>
                    <a:lstStyle/>
                    <a:p>
                      <a:pPr algn="ctr"/>
                      <a:r>
                        <a:rPr kumimoji="1" lang="en-US" altLang="ja-JP" dirty="0" smtClean="0"/>
                        <a:t>UNIQLO</a:t>
                      </a:r>
                      <a:endParaRPr kumimoji="1" lang="ja-JP" altLang="en-US" dirty="0"/>
                    </a:p>
                  </a:txBody>
                  <a:tcPr/>
                </a:tc>
                <a:extLst>
                  <a:ext uri="{0D108BD9-81ED-4DB2-BD59-A6C34878D82A}">
                    <a16:rowId xmlns:a16="http://schemas.microsoft.com/office/drawing/2014/main" xmlns="" val="359165347"/>
                  </a:ext>
                </a:extLst>
              </a:tr>
              <a:tr h="448173">
                <a:tc>
                  <a:txBody>
                    <a:bodyPr/>
                    <a:lstStyle/>
                    <a:p>
                      <a:pPr algn="ctr"/>
                      <a:r>
                        <a:rPr kumimoji="1" lang="en-US" altLang="ja-JP" dirty="0" smtClean="0"/>
                        <a:t>LEMAIRE</a:t>
                      </a:r>
                      <a:endParaRPr kumimoji="1" lang="ja-JP" altLang="en-US" dirty="0"/>
                    </a:p>
                  </a:txBody>
                  <a:tcPr/>
                </a:tc>
                <a:tc>
                  <a:txBody>
                    <a:bodyPr/>
                    <a:lstStyle/>
                    <a:p>
                      <a:pPr algn="ctr"/>
                      <a:r>
                        <a:rPr kumimoji="1" lang="en-US" altLang="ja-JP" dirty="0" smtClean="0"/>
                        <a:t>UNIQLO</a:t>
                      </a:r>
                      <a:endParaRPr kumimoji="1" lang="ja-JP" altLang="en-US" dirty="0"/>
                    </a:p>
                  </a:txBody>
                  <a:tcPr/>
                </a:tc>
                <a:extLst>
                  <a:ext uri="{0D108BD9-81ED-4DB2-BD59-A6C34878D82A}">
                    <a16:rowId xmlns:a16="http://schemas.microsoft.com/office/drawing/2014/main" xmlns="" val="3534729128"/>
                  </a:ext>
                </a:extLst>
              </a:tr>
              <a:tr h="448173">
                <a:tc>
                  <a:txBody>
                    <a:bodyPr/>
                    <a:lstStyle/>
                    <a:p>
                      <a:pPr algn="ctr"/>
                      <a:r>
                        <a:rPr kumimoji="1" lang="en-US" altLang="ja-JP" dirty="0" smtClean="0"/>
                        <a:t>ALEXANDER</a:t>
                      </a:r>
                      <a:r>
                        <a:rPr kumimoji="1" lang="en-US" altLang="ja-JP" baseline="0" dirty="0" smtClean="0"/>
                        <a:t> WANG</a:t>
                      </a:r>
                      <a:endParaRPr kumimoji="1" lang="ja-JP" altLang="en-US" dirty="0"/>
                    </a:p>
                  </a:txBody>
                  <a:tcPr/>
                </a:tc>
                <a:tc>
                  <a:txBody>
                    <a:bodyPr/>
                    <a:lstStyle/>
                    <a:p>
                      <a:pPr algn="ctr"/>
                      <a:r>
                        <a:rPr kumimoji="1" lang="en-US" altLang="ja-JP" dirty="0" smtClean="0"/>
                        <a:t>UNIQLO</a:t>
                      </a:r>
                      <a:endParaRPr kumimoji="1" lang="ja-JP" altLang="en-US" dirty="0"/>
                    </a:p>
                  </a:txBody>
                  <a:tcPr/>
                </a:tc>
                <a:extLst>
                  <a:ext uri="{0D108BD9-81ED-4DB2-BD59-A6C34878D82A}">
                    <a16:rowId xmlns:a16="http://schemas.microsoft.com/office/drawing/2014/main" xmlns="" val="1787825654"/>
                  </a:ext>
                </a:extLst>
              </a:tr>
              <a:tr h="448173">
                <a:tc>
                  <a:txBody>
                    <a:bodyPr/>
                    <a:lstStyle/>
                    <a:p>
                      <a:pPr algn="ctr"/>
                      <a:r>
                        <a:rPr kumimoji="1" lang="en-US" altLang="ja-JP" dirty="0" smtClean="0"/>
                        <a:t>KENZO</a:t>
                      </a:r>
                      <a:endParaRPr kumimoji="1" lang="ja-JP" altLang="en-US" dirty="0"/>
                    </a:p>
                  </a:txBody>
                  <a:tcPr/>
                </a:tc>
                <a:tc>
                  <a:txBody>
                    <a:bodyPr/>
                    <a:lstStyle/>
                    <a:p>
                      <a:pPr algn="ctr"/>
                      <a:r>
                        <a:rPr kumimoji="1" lang="en-US" altLang="ja-JP" dirty="0" smtClean="0"/>
                        <a:t>H&amp;M</a:t>
                      </a:r>
                    </a:p>
                  </a:txBody>
                  <a:tcPr/>
                </a:tc>
                <a:extLst>
                  <a:ext uri="{0D108BD9-81ED-4DB2-BD59-A6C34878D82A}">
                    <a16:rowId xmlns:a16="http://schemas.microsoft.com/office/drawing/2014/main" xmlns="" val="2774918280"/>
                  </a:ext>
                </a:extLst>
              </a:tr>
            </a:tbl>
          </a:graphicData>
        </a:graphic>
      </p:graphicFrame>
      <p:pic>
        <p:nvPicPr>
          <p:cNvPr id="5" name="図 4"/>
          <p:cNvPicPr>
            <a:picLocks noChangeAspect="1"/>
          </p:cNvPicPr>
          <p:nvPr/>
        </p:nvPicPr>
        <p:blipFill>
          <a:blip r:embed="rId2"/>
          <a:stretch>
            <a:fillRect/>
          </a:stretch>
        </p:blipFill>
        <p:spPr>
          <a:xfrm>
            <a:off x="7483272" y="4246638"/>
            <a:ext cx="3672408" cy="1665745"/>
          </a:xfrm>
          <a:prstGeom prst="rect">
            <a:avLst/>
          </a:prstGeom>
        </p:spPr>
      </p:pic>
      <p:pic>
        <p:nvPicPr>
          <p:cNvPr id="6" name="図 5"/>
          <p:cNvPicPr>
            <a:picLocks noChangeAspect="1"/>
          </p:cNvPicPr>
          <p:nvPr/>
        </p:nvPicPr>
        <p:blipFill>
          <a:blip r:embed="rId3"/>
          <a:stretch>
            <a:fillRect/>
          </a:stretch>
        </p:blipFill>
        <p:spPr>
          <a:xfrm>
            <a:off x="7968208" y="2623567"/>
            <a:ext cx="2880320" cy="1623071"/>
          </a:xfrm>
          <a:prstGeom prst="rect">
            <a:avLst/>
          </a:prstGeom>
        </p:spPr>
      </p:pic>
      <p:sp>
        <p:nvSpPr>
          <p:cNvPr id="7" name="スライド番号プレースホルダー 6"/>
          <p:cNvSpPr>
            <a:spLocks noGrp="1"/>
          </p:cNvSpPr>
          <p:nvPr>
            <p:ph type="sldNum" sz="quarter" idx="12"/>
          </p:nvPr>
        </p:nvSpPr>
        <p:spPr/>
        <p:txBody>
          <a:bodyPr/>
          <a:lstStyle/>
          <a:p>
            <a:fld id="{3F75D4BD-18CE-4C07-88B8-425A6B13310C}" type="slidenum">
              <a:rPr kumimoji="1" lang="ja-JP" altLang="en-US" smtClean="0"/>
              <a:t>13</a:t>
            </a:fld>
            <a:endParaRPr kumimoji="1" lang="ja-JP" altLang="en-US"/>
          </a:p>
        </p:txBody>
      </p:sp>
    </p:spTree>
    <p:extLst>
      <p:ext uri="{BB962C8B-B14F-4D97-AF65-F5344CB8AC3E}">
        <p14:creationId xmlns:p14="http://schemas.microsoft.com/office/powerpoint/2010/main" val="2876836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xmlns="" id="{43551CF9-999D-4A51-9870-26B7742917BD}"/>
              </a:ext>
            </a:extLst>
          </p:cNvPr>
          <p:cNvSpPr>
            <a:spLocks noGrp="1"/>
          </p:cNvSpPr>
          <p:nvPr>
            <p:ph type="title"/>
          </p:nvPr>
        </p:nvSpPr>
        <p:spPr/>
        <p:txBody>
          <a:bodyPr/>
          <a:lstStyle/>
          <a:p>
            <a:r>
              <a:rPr lang="ja-JP" altLang="en-US" dirty="0" smtClean="0">
                <a:solidFill>
                  <a:schemeClr val="tx1"/>
                </a:solidFill>
              </a:rPr>
              <a:t>事例からわかること</a:t>
            </a:r>
            <a:endParaRPr kumimoji="1" lang="ja-JP" altLang="en-US" dirty="0">
              <a:solidFill>
                <a:schemeClr val="tx1"/>
              </a:solidFill>
            </a:endParaRPr>
          </a:p>
        </p:txBody>
      </p:sp>
      <p:sp>
        <p:nvSpPr>
          <p:cNvPr id="6" name="正方形/長方形 5"/>
          <p:cNvSpPr/>
          <p:nvPr/>
        </p:nvSpPr>
        <p:spPr>
          <a:xfrm>
            <a:off x="2355232" y="2440035"/>
            <a:ext cx="7481535" cy="646331"/>
          </a:xfrm>
          <a:prstGeom prst="rect">
            <a:avLst/>
          </a:prstGeom>
        </p:spPr>
        <p:txBody>
          <a:bodyPr wrap="none">
            <a:spAutoFit/>
          </a:bodyPr>
          <a:lstStyle/>
          <a:p>
            <a:r>
              <a:rPr lang="ja-JP" altLang="en-US" sz="3600" dirty="0" smtClean="0"/>
              <a:t>実際は</a:t>
            </a:r>
            <a:r>
              <a:rPr lang="en-US" altLang="ja-JP" sz="3600" dirty="0" smtClean="0"/>
              <a:t>LB</a:t>
            </a:r>
            <a:r>
              <a:rPr lang="ja-JP" altLang="en-US" sz="3600" dirty="0"/>
              <a:t>と</a:t>
            </a:r>
            <a:r>
              <a:rPr lang="en-US" altLang="ja-JP" sz="3600" dirty="0"/>
              <a:t>FFB</a:t>
            </a:r>
            <a:r>
              <a:rPr lang="ja-JP" altLang="en-US" sz="3600" dirty="0"/>
              <a:t>のコラボはたくさんある</a:t>
            </a:r>
          </a:p>
        </p:txBody>
      </p:sp>
      <p:sp>
        <p:nvSpPr>
          <p:cNvPr id="7" name="下矢印 6"/>
          <p:cNvSpPr/>
          <p:nvPr/>
        </p:nvSpPr>
        <p:spPr>
          <a:xfrm>
            <a:off x="5627948" y="3293687"/>
            <a:ext cx="936104"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3999031" y="5091281"/>
            <a:ext cx="4193938" cy="707886"/>
          </a:xfrm>
          <a:prstGeom prst="rect">
            <a:avLst/>
          </a:prstGeom>
          <a:noFill/>
        </p:spPr>
        <p:txBody>
          <a:bodyPr wrap="square" rtlCol="0">
            <a:spAutoFit/>
          </a:bodyPr>
          <a:lstStyle/>
          <a:p>
            <a:r>
              <a:rPr kumimoji="1" lang="ja-JP" altLang="en-US" sz="4000" dirty="0" smtClean="0"/>
              <a:t>価格差は</a:t>
            </a:r>
            <a:r>
              <a:rPr kumimoji="1" lang="ja-JP" altLang="en-US" sz="4000" dirty="0"/>
              <a:t>関係</a:t>
            </a:r>
            <a:r>
              <a:rPr kumimoji="1" lang="ja-JP" altLang="en-US" sz="4000" dirty="0" smtClean="0"/>
              <a:t>ない</a:t>
            </a:r>
            <a:endParaRPr kumimoji="1" lang="ja-JP" altLang="en-US" sz="4000" dirty="0"/>
          </a:p>
        </p:txBody>
      </p:sp>
      <p:sp>
        <p:nvSpPr>
          <p:cNvPr id="10" name="星 32 9"/>
          <p:cNvSpPr/>
          <p:nvPr/>
        </p:nvSpPr>
        <p:spPr>
          <a:xfrm>
            <a:off x="973872" y="4653136"/>
            <a:ext cx="10244256" cy="1584176"/>
          </a:xfrm>
          <a:prstGeom prst="star32">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3F75D4BD-18CE-4C07-88B8-425A6B13310C}" type="slidenum">
              <a:rPr kumimoji="1" lang="ja-JP" altLang="en-US" smtClean="0"/>
              <a:t>14</a:t>
            </a:fld>
            <a:endParaRPr kumimoji="1" lang="ja-JP" altLang="en-US"/>
          </a:p>
        </p:txBody>
      </p:sp>
    </p:spTree>
    <p:extLst>
      <p:ext uri="{BB962C8B-B14F-4D97-AF65-F5344CB8AC3E}">
        <p14:creationId xmlns:p14="http://schemas.microsoft.com/office/powerpoint/2010/main" val="40993085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5A93E66-FABB-4070-8C8C-25574457F60B}"/>
              </a:ext>
            </a:extLst>
          </p:cNvPr>
          <p:cNvSpPr>
            <a:spLocks noGrp="1"/>
          </p:cNvSpPr>
          <p:nvPr>
            <p:ph type="title"/>
          </p:nvPr>
        </p:nvSpPr>
        <p:spPr>
          <a:xfrm>
            <a:off x="1097280" y="260648"/>
            <a:ext cx="10058400" cy="1450757"/>
          </a:xfrm>
        </p:spPr>
        <p:txBody>
          <a:bodyPr/>
          <a:lstStyle/>
          <a:p>
            <a:r>
              <a:rPr kumimoji="1" lang="ja-JP" altLang="en-US" dirty="0">
                <a:solidFill>
                  <a:schemeClr val="tx1"/>
                </a:solidFill>
              </a:rPr>
              <a:t>問題意識</a:t>
            </a:r>
          </a:p>
        </p:txBody>
      </p:sp>
      <p:sp>
        <p:nvSpPr>
          <p:cNvPr id="7" name="テキスト ボックス 6">
            <a:extLst>
              <a:ext uri="{FF2B5EF4-FFF2-40B4-BE49-F238E27FC236}">
                <a16:creationId xmlns:a16="http://schemas.microsoft.com/office/drawing/2014/main" xmlns="" id="{D89ABFFC-CDF7-460C-8D18-F6FFDC1D67A0}"/>
              </a:ext>
            </a:extLst>
          </p:cNvPr>
          <p:cNvSpPr txBox="1"/>
          <p:nvPr/>
        </p:nvSpPr>
        <p:spPr>
          <a:xfrm>
            <a:off x="1049587" y="2420888"/>
            <a:ext cx="10014966" cy="1323439"/>
          </a:xfrm>
          <a:prstGeom prst="rect">
            <a:avLst/>
          </a:prstGeom>
          <a:noFill/>
        </p:spPr>
        <p:txBody>
          <a:bodyPr wrap="square" rtlCol="0">
            <a:spAutoFit/>
          </a:bodyPr>
          <a:lstStyle/>
          <a:p>
            <a:r>
              <a:rPr kumimoji="1" lang="ja-JP" altLang="en-US" sz="4000" dirty="0" smtClean="0"/>
              <a:t>どんな</a:t>
            </a:r>
            <a:r>
              <a:rPr kumimoji="1" lang="en-US" altLang="ja-JP" sz="4000" dirty="0" smtClean="0"/>
              <a:t>FFB</a:t>
            </a:r>
            <a:r>
              <a:rPr kumimoji="1" lang="ja-JP" altLang="en-US" sz="4000" dirty="0" smtClean="0"/>
              <a:t>とのコラボでもブランドに対する好感度は下がらないの</a:t>
            </a:r>
            <a:r>
              <a:rPr kumimoji="1" lang="ja-JP" altLang="en-US" sz="4000" dirty="0" smtClean="0"/>
              <a:t>か</a:t>
            </a:r>
            <a:r>
              <a:rPr kumimoji="1" lang="ja-JP" altLang="en-US" sz="4000" dirty="0"/>
              <a:t>？</a:t>
            </a:r>
            <a:endParaRPr kumimoji="1" lang="en-US" altLang="ja-JP" sz="4000" dirty="0" smtClean="0"/>
          </a:p>
        </p:txBody>
      </p:sp>
      <p:sp>
        <p:nvSpPr>
          <p:cNvPr id="3" name="スライド番号プレースホルダー 2"/>
          <p:cNvSpPr>
            <a:spLocks noGrp="1"/>
          </p:cNvSpPr>
          <p:nvPr>
            <p:ph type="sldNum" sz="quarter" idx="12"/>
          </p:nvPr>
        </p:nvSpPr>
        <p:spPr/>
        <p:txBody>
          <a:bodyPr/>
          <a:lstStyle/>
          <a:p>
            <a:fld id="{3F75D4BD-18CE-4C07-88B8-425A6B13310C}" type="slidenum">
              <a:rPr kumimoji="1" lang="ja-JP" altLang="en-US" smtClean="0"/>
              <a:t>15</a:t>
            </a:fld>
            <a:endParaRPr kumimoji="1" lang="ja-JP" altLang="en-US"/>
          </a:p>
        </p:txBody>
      </p:sp>
    </p:spTree>
    <p:extLst>
      <p:ext uri="{BB962C8B-B14F-4D97-AF65-F5344CB8AC3E}">
        <p14:creationId xmlns:p14="http://schemas.microsoft.com/office/powerpoint/2010/main" val="27049917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CE83592-D0A4-4CA4-B1E9-974AD16467D2}"/>
              </a:ext>
            </a:extLst>
          </p:cNvPr>
          <p:cNvSpPr>
            <a:spLocks noGrp="1"/>
          </p:cNvSpPr>
          <p:nvPr>
            <p:ph type="title"/>
          </p:nvPr>
        </p:nvSpPr>
        <p:spPr/>
        <p:txBody>
          <a:bodyPr/>
          <a:lstStyle/>
          <a:p>
            <a:r>
              <a:rPr lang="ja-JP" altLang="en-US" dirty="0">
                <a:solidFill>
                  <a:schemeClr val="tx1"/>
                </a:solidFill>
              </a:rPr>
              <a:t>研究目的</a:t>
            </a:r>
            <a:endParaRPr kumimoji="1" lang="ja-JP" altLang="en-US" dirty="0">
              <a:solidFill>
                <a:schemeClr val="tx1"/>
              </a:solidFill>
            </a:endParaRPr>
          </a:p>
        </p:txBody>
      </p:sp>
      <p:sp>
        <p:nvSpPr>
          <p:cNvPr id="4" name="テキスト ボックス 3">
            <a:extLst>
              <a:ext uri="{FF2B5EF4-FFF2-40B4-BE49-F238E27FC236}">
                <a16:creationId xmlns:a16="http://schemas.microsoft.com/office/drawing/2014/main" xmlns="" id="{30FE4769-CE98-41D2-AD78-F0D76DDDC3D4}"/>
              </a:ext>
            </a:extLst>
          </p:cNvPr>
          <p:cNvSpPr txBox="1"/>
          <p:nvPr/>
        </p:nvSpPr>
        <p:spPr>
          <a:xfrm>
            <a:off x="1097280" y="2713577"/>
            <a:ext cx="10058400" cy="1384995"/>
          </a:xfrm>
          <a:prstGeom prst="rect">
            <a:avLst/>
          </a:prstGeom>
          <a:noFill/>
          <a:ln w="28575">
            <a:solidFill>
              <a:schemeClr val="accent2"/>
            </a:solidFill>
            <a:prstDash val="sysDot"/>
          </a:ln>
        </p:spPr>
        <p:txBody>
          <a:bodyPr wrap="square" rtlCol="0">
            <a:spAutoFit/>
          </a:bodyPr>
          <a:lstStyle/>
          <a:p>
            <a:r>
              <a:rPr kumimoji="1" lang="ja-JP" altLang="en-US" sz="2800" dirty="0" smtClean="0"/>
              <a:t>ブランドの好感度が下がる場合と下がらない場合の条件を明らかにして、</a:t>
            </a:r>
            <a:r>
              <a:rPr kumimoji="1" lang="en-US" altLang="ja-JP" sz="2800" dirty="0" smtClean="0"/>
              <a:t>LB</a:t>
            </a:r>
            <a:r>
              <a:rPr kumimoji="1" lang="ja-JP" altLang="en-US" sz="2800" dirty="0" smtClean="0"/>
              <a:t>が</a:t>
            </a:r>
            <a:r>
              <a:rPr kumimoji="1" lang="en-US" altLang="ja-JP" sz="2800" dirty="0" smtClean="0"/>
              <a:t>FFB</a:t>
            </a:r>
            <a:r>
              <a:rPr kumimoji="1" lang="ja-JP" altLang="en-US" sz="2800" dirty="0" smtClean="0"/>
              <a:t>とコラボする際の指針となるような知見を導き出し明らかにする。</a:t>
            </a:r>
            <a:endParaRPr kumimoji="1" lang="en-US" altLang="ja-JP" sz="2800" dirty="0" smtClean="0"/>
          </a:p>
        </p:txBody>
      </p:sp>
      <p:sp>
        <p:nvSpPr>
          <p:cNvPr id="6" name="スライド番号プレースホルダー 5"/>
          <p:cNvSpPr>
            <a:spLocks noGrp="1"/>
          </p:cNvSpPr>
          <p:nvPr>
            <p:ph type="sldNum" sz="quarter" idx="12"/>
          </p:nvPr>
        </p:nvSpPr>
        <p:spPr/>
        <p:txBody>
          <a:bodyPr/>
          <a:lstStyle/>
          <a:p>
            <a:fld id="{3F75D4BD-18CE-4C07-88B8-425A6B13310C}" type="slidenum">
              <a:rPr kumimoji="1" lang="ja-JP" altLang="en-US" smtClean="0"/>
              <a:t>16</a:t>
            </a:fld>
            <a:endParaRPr kumimoji="1" lang="ja-JP" altLang="en-US"/>
          </a:p>
        </p:txBody>
      </p:sp>
    </p:spTree>
    <p:extLst>
      <p:ext uri="{BB962C8B-B14F-4D97-AF65-F5344CB8AC3E}">
        <p14:creationId xmlns:p14="http://schemas.microsoft.com/office/powerpoint/2010/main" val="988377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chemeClr val="tx1"/>
                </a:solidFill>
              </a:rPr>
              <a:t>仮説導出</a:t>
            </a:r>
            <a:endParaRPr kumimoji="1" lang="ja-JP" altLang="en-US" dirty="0">
              <a:solidFill>
                <a:schemeClr val="tx1"/>
              </a:solidFill>
            </a:endParaRPr>
          </a:p>
        </p:txBody>
      </p:sp>
      <p:sp>
        <p:nvSpPr>
          <p:cNvPr id="4" name="スライド番号プレースホルダー 3"/>
          <p:cNvSpPr>
            <a:spLocks noGrp="1"/>
          </p:cNvSpPr>
          <p:nvPr>
            <p:ph type="sldNum" sz="quarter" idx="12"/>
          </p:nvPr>
        </p:nvSpPr>
        <p:spPr/>
        <p:txBody>
          <a:bodyPr/>
          <a:lstStyle/>
          <a:p>
            <a:fld id="{3F75D4BD-18CE-4C07-88B8-425A6B13310C}" type="slidenum">
              <a:rPr kumimoji="1" lang="ja-JP" altLang="en-US" smtClean="0"/>
              <a:t>17</a:t>
            </a:fld>
            <a:endParaRPr kumimoji="1" lang="ja-JP" altLang="en-US"/>
          </a:p>
        </p:txBody>
      </p:sp>
      <p:sp>
        <p:nvSpPr>
          <p:cNvPr id="7" name="雲形吹き出し 6"/>
          <p:cNvSpPr/>
          <p:nvPr/>
        </p:nvSpPr>
        <p:spPr>
          <a:xfrm>
            <a:off x="3287688" y="1972762"/>
            <a:ext cx="8640960" cy="1312221"/>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212350" y="2353998"/>
            <a:ext cx="7310014" cy="461665"/>
          </a:xfrm>
          <a:prstGeom prst="rect">
            <a:avLst/>
          </a:prstGeom>
          <a:noFill/>
        </p:spPr>
        <p:txBody>
          <a:bodyPr wrap="none" rtlCol="0">
            <a:spAutoFit/>
          </a:bodyPr>
          <a:lstStyle/>
          <a:p>
            <a:r>
              <a:rPr kumimoji="1" lang="ja-JP" altLang="en-US" sz="2400" dirty="0" smtClean="0">
                <a:solidFill>
                  <a:schemeClr val="bg1"/>
                </a:solidFill>
              </a:rPr>
              <a:t>ブランドの好感度とは、言い換えるとブランド選好である</a:t>
            </a:r>
            <a:endParaRPr kumimoji="1" lang="ja-JP" altLang="en-US" sz="2400" dirty="0">
              <a:solidFill>
                <a:schemeClr val="bg1"/>
              </a:solidFill>
            </a:endParaRPr>
          </a:p>
        </p:txBody>
      </p:sp>
      <p:sp>
        <p:nvSpPr>
          <p:cNvPr id="8" name="タイトル 1"/>
          <p:cNvSpPr txBox="1">
            <a:spLocks/>
          </p:cNvSpPr>
          <p:nvPr/>
        </p:nvSpPr>
        <p:spPr>
          <a:xfrm>
            <a:off x="1154083" y="2570849"/>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ja-JP" altLang="en-US" sz="4000" dirty="0" smtClean="0">
                <a:solidFill>
                  <a:schemeClr val="tx1"/>
                </a:solidFill>
              </a:rPr>
              <a:t>ブランド選好と</a:t>
            </a:r>
            <a:r>
              <a:rPr lang="ja-JP" altLang="en-US" sz="4000" dirty="0" smtClean="0">
                <a:solidFill>
                  <a:schemeClr val="tx1"/>
                </a:solidFill>
              </a:rPr>
              <a:t>は</a:t>
            </a:r>
            <a:endParaRPr lang="en-US" altLang="ja-JP" sz="4000" dirty="0" smtClean="0">
              <a:solidFill>
                <a:schemeClr val="tx1"/>
              </a:solidFill>
            </a:endParaRPr>
          </a:p>
        </p:txBody>
      </p:sp>
      <p:sp>
        <p:nvSpPr>
          <p:cNvPr id="6" name="テキスト ボックス 5"/>
          <p:cNvSpPr txBox="1"/>
          <p:nvPr/>
        </p:nvSpPr>
        <p:spPr>
          <a:xfrm>
            <a:off x="1199456" y="4365104"/>
            <a:ext cx="8993168" cy="923330"/>
          </a:xfrm>
          <a:prstGeom prst="rect">
            <a:avLst/>
          </a:prstGeom>
          <a:noFill/>
        </p:spPr>
        <p:txBody>
          <a:bodyPr wrap="none" rtlCol="0">
            <a:spAutoFit/>
          </a:bodyPr>
          <a:lstStyle/>
          <a:p>
            <a:r>
              <a:rPr kumimoji="1" lang="ja-JP" altLang="en-US" dirty="0" smtClean="0"/>
              <a:t>特定のブランドを好んでおり、他のブランドとはほぼ比較することなく購入すること。</a:t>
            </a:r>
            <a:endParaRPr kumimoji="1" lang="en-US" altLang="ja-JP" dirty="0" smtClean="0"/>
          </a:p>
          <a:p>
            <a:r>
              <a:rPr kumimoji="1" lang="ja-JP" altLang="en-US" dirty="0" smtClean="0"/>
              <a:t>そのブランドを好むこと。ブランドロイヤリティともいう。価格に関係なく、また他社比較なく</a:t>
            </a:r>
            <a:endParaRPr kumimoji="1" lang="en-US" altLang="ja-JP" dirty="0" smtClean="0"/>
          </a:p>
          <a:p>
            <a:r>
              <a:rPr kumimoji="1" lang="ja-JP" altLang="en-US" dirty="0" smtClean="0"/>
              <a:t>購入を期待できるので企業の販売戦略としてブランド価値を高めることは重要となっている。</a:t>
            </a:r>
            <a:endParaRPr kumimoji="1" lang="en-US" altLang="ja-JP" dirty="0" smtClean="0"/>
          </a:p>
        </p:txBody>
      </p:sp>
    </p:spTree>
    <p:extLst>
      <p:ext uri="{BB962C8B-B14F-4D97-AF65-F5344CB8AC3E}">
        <p14:creationId xmlns:p14="http://schemas.microsoft.com/office/powerpoint/2010/main" val="524443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chemeClr val="tx1"/>
                </a:solidFill>
              </a:rPr>
              <a:t>ブランド選好</a:t>
            </a:r>
            <a:r>
              <a:rPr kumimoji="1" lang="ja-JP" altLang="en-US" dirty="0" smtClean="0">
                <a:solidFill>
                  <a:schemeClr val="tx1"/>
                </a:solidFill>
              </a:rPr>
              <a:t>の</a:t>
            </a:r>
            <a:r>
              <a:rPr lang="ja-JP" altLang="en-US" dirty="0">
                <a:solidFill>
                  <a:schemeClr val="tx1"/>
                </a:solidFill>
              </a:rPr>
              <a:t>動機</a:t>
            </a:r>
            <a:endParaRPr kumimoji="1" lang="ja-JP" altLang="en-US" dirty="0">
              <a:solidFill>
                <a:schemeClr val="tx1"/>
              </a:solidFill>
            </a:endParaRPr>
          </a:p>
        </p:txBody>
      </p:sp>
      <p:sp>
        <p:nvSpPr>
          <p:cNvPr id="4" name="スライド番号プレースホルダー 3"/>
          <p:cNvSpPr>
            <a:spLocks noGrp="1"/>
          </p:cNvSpPr>
          <p:nvPr>
            <p:ph type="sldNum" sz="quarter" idx="12"/>
          </p:nvPr>
        </p:nvSpPr>
        <p:spPr/>
        <p:txBody>
          <a:bodyPr/>
          <a:lstStyle/>
          <a:p>
            <a:fld id="{3F75D4BD-18CE-4C07-88B8-425A6B13310C}" type="slidenum">
              <a:rPr kumimoji="1" lang="ja-JP" altLang="en-US" smtClean="0"/>
              <a:t>18</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210455844"/>
              </p:ext>
            </p:extLst>
          </p:nvPr>
        </p:nvGraphicFramePr>
        <p:xfrm>
          <a:off x="1775520" y="1844824"/>
          <a:ext cx="8496944" cy="3657600"/>
        </p:xfrm>
        <a:graphic>
          <a:graphicData uri="http://schemas.openxmlformats.org/drawingml/2006/table">
            <a:tbl>
              <a:tblPr firstRow="1" bandRow="1">
                <a:tableStyleId>{5C22544A-7EE6-4342-B048-85BDC9FD1C3A}</a:tableStyleId>
              </a:tblPr>
              <a:tblGrid>
                <a:gridCol w="1874594">
                  <a:extLst>
                    <a:ext uri="{9D8B030D-6E8A-4147-A177-3AD203B41FA5}">
                      <a16:colId xmlns:a16="http://schemas.microsoft.com/office/drawing/2014/main" xmlns="" val="1359772070"/>
                    </a:ext>
                  </a:extLst>
                </a:gridCol>
                <a:gridCol w="1524183">
                  <a:extLst>
                    <a:ext uri="{9D8B030D-6E8A-4147-A177-3AD203B41FA5}">
                      <a16:colId xmlns:a16="http://schemas.microsoft.com/office/drawing/2014/main" xmlns="" val="369060728"/>
                    </a:ext>
                  </a:extLst>
                </a:gridCol>
                <a:gridCol w="1699389">
                  <a:extLst>
                    <a:ext uri="{9D8B030D-6E8A-4147-A177-3AD203B41FA5}">
                      <a16:colId xmlns:a16="http://schemas.microsoft.com/office/drawing/2014/main" xmlns="" val="4147019958"/>
                    </a:ext>
                  </a:extLst>
                </a:gridCol>
                <a:gridCol w="1699389">
                  <a:extLst>
                    <a:ext uri="{9D8B030D-6E8A-4147-A177-3AD203B41FA5}">
                      <a16:colId xmlns:a16="http://schemas.microsoft.com/office/drawing/2014/main" xmlns="" val="1695358881"/>
                    </a:ext>
                  </a:extLst>
                </a:gridCol>
                <a:gridCol w="1699389">
                  <a:extLst>
                    <a:ext uri="{9D8B030D-6E8A-4147-A177-3AD203B41FA5}">
                      <a16:colId xmlns:a16="http://schemas.microsoft.com/office/drawing/2014/main" xmlns="" val="3388582965"/>
                    </a:ext>
                  </a:extLst>
                </a:gridCol>
              </a:tblGrid>
              <a:tr h="300304">
                <a:tc rowSpan="2">
                  <a:txBody>
                    <a:bodyPr/>
                    <a:lstStyle/>
                    <a:p>
                      <a:r>
                        <a:rPr kumimoji="1" lang="ja-JP" altLang="en-US" dirty="0" smtClean="0"/>
                        <a:t>ブランド選好動機</a:t>
                      </a:r>
                      <a:endParaRPr kumimoji="1" lang="ja-JP" altLang="en-US" dirty="0"/>
                    </a:p>
                  </a:txBody>
                  <a:tcPr/>
                </a:tc>
                <a:tc gridSpan="2">
                  <a:txBody>
                    <a:bodyPr/>
                    <a:lstStyle/>
                    <a:p>
                      <a:r>
                        <a:rPr kumimoji="1" lang="ja-JP" altLang="en-US" dirty="0" smtClean="0"/>
                        <a:t>アウター商品</a:t>
                      </a:r>
                      <a:endParaRPr kumimoji="1" lang="ja-JP" altLang="en-US" dirty="0"/>
                    </a:p>
                  </a:txBody>
                  <a:tcPr/>
                </a:tc>
                <a:tc hMerge="1">
                  <a:txBody>
                    <a:bodyPr/>
                    <a:lstStyle/>
                    <a:p>
                      <a:endParaRPr kumimoji="1" lang="ja-JP" altLang="en-US" dirty="0"/>
                    </a:p>
                  </a:txBody>
                  <a:tcPr/>
                </a:tc>
                <a:tc gridSpan="2">
                  <a:txBody>
                    <a:bodyPr/>
                    <a:lstStyle/>
                    <a:p>
                      <a:r>
                        <a:rPr kumimoji="1" lang="ja-JP" altLang="en-US" dirty="0" smtClean="0"/>
                        <a:t>ホーム商品</a:t>
                      </a:r>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xmlns="" val="2792247272"/>
                  </a:ext>
                </a:extLst>
              </a:tr>
              <a:tr h="300304">
                <a:tc vMerge="1">
                  <a:txBody>
                    <a:bodyPr/>
                    <a:lstStyle/>
                    <a:p>
                      <a:endParaRPr kumimoji="1" lang="ja-JP" altLang="en-US"/>
                    </a:p>
                  </a:txBody>
                  <a:tcPr/>
                </a:tc>
                <a:tc>
                  <a:txBody>
                    <a:bodyPr/>
                    <a:lstStyle/>
                    <a:p>
                      <a:pPr algn="ctr"/>
                      <a:r>
                        <a:rPr kumimoji="1" lang="ja-JP" altLang="en-US" dirty="0" smtClean="0"/>
                        <a:t>高級</a:t>
                      </a:r>
                      <a:endParaRPr kumimoji="1" lang="ja-JP" altLang="en-US" dirty="0"/>
                    </a:p>
                  </a:txBody>
                  <a:tcPr/>
                </a:tc>
                <a:tc>
                  <a:txBody>
                    <a:bodyPr/>
                    <a:lstStyle/>
                    <a:p>
                      <a:pPr algn="ctr"/>
                      <a:r>
                        <a:rPr kumimoji="1" lang="ja-JP" altLang="en-US" dirty="0" smtClean="0"/>
                        <a:t>大衆</a:t>
                      </a:r>
                      <a:endParaRPr kumimoji="1" lang="ja-JP" altLang="en-US" dirty="0"/>
                    </a:p>
                  </a:txBody>
                  <a:tcPr/>
                </a:tc>
                <a:tc>
                  <a:txBody>
                    <a:bodyPr/>
                    <a:lstStyle/>
                    <a:p>
                      <a:pPr algn="ctr"/>
                      <a:r>
                        <a:rPr kumimoji="1" lang="ja-JP" altLang="en-US" dirty="0" smtClean="0"/>
                        <a:t>高級</a:t>
                      </a:r>
                      <a:endParaRPr kumimoji="1" lang="ja-JP" altLang="en-US" dirty="0"/>
                    </a:p>
                  </a:txBody>
                  <a:tcPr/>
                </a:tc>
                <a:tc>
                  <a:txBody>
                    <a:bodyPr/>
                    <a:lstStyle/>
                    <a:p>
                      <a:pPr algn="ctr"/>
                      <a:r>
                        <a:rPr kumimoji="1" lang="ja-JP" altLang="en-US" dirty="0" smtClean="0"/>
                        <a:t>大衆</a:t>
                      </a:r>
                      <a:endParaRPr kumimoji="1" lang="ja-JP" altLang="en-US" dirty="0"/>
                    </a:p>
                  </a:txBody>
                  <a:tcPr/>
                </a:tc>
                <a:extLst>
                  <a:ext uri="{0D108BD9-81ED-4DB2-BD59-A6C34878D82A}">
                    <a16:rowId xmlns:a16="http://schemas.microsoft.com/office/drawing/2014/main" xmlns="" val="3081669701"/>
                  </a:ext>
                </a:extLst>
              </a:tr>
              <a:tr h="347971">
                <a:tc>
                  <a:txBody>
                    <a:bodyPr/>
                    <a:lstStyle/>
                    <a:p>
                      <a:r>
                        <a:rPr kumimoji="1" lang="ja-JP" altLang="en-US" dirty="0" smtClean="0"/>
                        <a:t>①選択の効率性</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extLst>
                  <a:ext uri="{0D108BD9-81ED-4DB2-BD59-A6C34878D82A}">
                    <a16:rowId xmlns:a16="http://schemas.microsoft.com/office/drawing/2014/main" xmlns="" val="3434234439"/>
                  </a:ext>
                </a:extLst>
              </a:tr>
              <a:tr h="347971">
                <a:tc>
                  <a:txBody>
                    <a:bodyPr/>
                    <a:lstStyle/>
                    <a:p>
                      <a:r>
                        <a:rPr kumimoji="1" lang="ja-JP" altLang="en-US" dirty="0" smtClean="0"/>
                        <a:t>②リスク回避</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extLst>
                  <a:ext uri="{0D108BD9-81ED-4DB2-BD59-A6C34878D82A}">
                    <a16:rowId xmlns:a16="http://schemas.microsoft.com/office/drawing/2014/main" xmlns="" val="1761354085"/>
                  </a:ext>
                </a:extLst>
              </a:tr>
              <a:tr h="347971">
                <a:tc>
                  <a:txBody>
                    <a:bodyPr/>
                    <a:lstStyle/>
                    <a:p>
                      <a:r>
                        <a:rPr kumimoji="1" lang="ja-JP" altLang="en-US" dirty="0" smtClean="0"/>
                        <a:t>③自己実現</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extLst>
                  <a:ext uri="{0D108BD9-81ED-4DB2-BD59-A6C34878D82A}">
                    <a16:rowId xmlns:a16="http://schemas.microsoft.com/office/drawing/2014/main" xmlns="" val="3973836691"/>
                  </a:ext>
                </a:extLst>
              </a:tr>
              <a:tr h="347971">
                <a:tc>
                  <a:txBody>
                    <a:bodyPr/>
                    <a:lstStyle/>
                    <a:p>
                      <a:r>
                        <a:rPr kumimoji="1" lang="ja-JP" altLang="en-US" dirty="0" smtClean="0"/>
                        <a:t>④優越性</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en-US" altLang="ja-JP" dirty="0" smtClean="0"/>
                        <a:t>×</a:t>
                      </a:r>
                      <a:endParaRPr kumimoji="1" lang="ja-JP" altLang="en-US" dirty="0"/>
                    </a:p>
                  </a:txBody>
                  <a:tcPr/>
                </a:tc>
                <a:extLst>
                  <a:ext uri="{0D108BD9-81ED-4DB2-BD59-A6C34878D82A}">
                    <a16:rowId xmlns:a16="http://schemas.microsoft.com/office/drawing/2014/main" xmlns="" val="3754836514"/>
                  </a:ext>
                </a:extLst>
              </a:tr>
              <a:tr h="347971">
                <a:tc>
                  <a:txBody>
                    <a:bodyPr/>
                    <a:lstStyle/>
                    <a:p>
                      <a:r>
                        <a:rPr kumimoji="1" lang="ja-JP" altLang="en-US" dirty="0" smtClean="0"/>
                        <a:t>⑤差別化</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en-US" altLang="ja-JP" dirty="0" smtClean="0"/>
                        <a:t>×</a:t>
                      </a:r>
                      <a:endParaRPr kumimoji="1" lang="ja-JP" altLang="en-US" dirty="0"/>
                    </a:p>
                  </a:txBody>
                  <a:tcPr/>
                </a:tc>
                <a:extLst>
                  <a:ext uri="{0D108BD9-81ED-4DB2-BD59-A6C34878D82A}">
                    <a16:rowId xmlns:a16="http://schemas.microsoft.com/office/drawing/2014/main" xmlns="" val="809798616"/>
                  </a:ext>
                </a:extLst>
              </a:tr>
              <a:tr h="347971">
                <a:tc>
                  <a:txBody>
                    <a:bodyPr/>
                    <a:lstStyle/>
                    <a:p>
                      <a:r>
                        <a:rPr kumimoji="1" lang="ja-JP" altLang="en-US" dirty="0" smtClean="0"/>
                        <a:t>⑥集団同調</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extLst>
                  <a:ext uri="{0D108BD9-81ED-4DB2-BD59-A6C34878D82A}">
                    <a16:rowId xmlns:a16="http://schemas.microsoft.com/office/drawing/2014/main" xmlns="" val="837734111"/>
                  </a:ext>
                </a:extLst>
              </a:tr>
              <a:tr h="347971">
                <a:tc>
                  <a:txBody>
                    <a:bodyPr/>
                    <a:lstStyle/>
                    <a:p>
                      <a:r>
                        <a:rPr kumimoji="1" lang="ja-JP" altLang="en-US" dirty="0" smtClean="0"/>
                        <a:t>⑦話題性</a:t>
                      </a:r>
                      <a:endParaRPr kumimoji="1" lang="en-US" altLang="ja-JP" dirty="0" smtClean="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extLst>
                  <a:ext uri="{0D108BD9-81ED-4DB2-BD59-A6C34878D82A}">
                    <a16:rowId xmlns:a16="http://schemas.microsoft.com/office/drawing/2014/main" xmlns="" val="3705200006"/>
                  </a:ext>
                </a:extLst>
              </a:tr>
              <a:tr h="347971">
                <a:tc>
                  <a:txBody>
                    <a:bodyPr/>
                    <a:lstStyle/>
                    <a:p>
                      <a:r>
                        <a:rPr kumimoji="1" lang="ja-JP" altLang="en-US" dirty="0" smtClean="0"/>
                        <a:t>⑧品質保証</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tc>
                  <a:txBody>
                    <a:bodyPr/>
                    <a:lstStyle/>
                    <a:p>
                      <a:pPr algn="ctr"/>
                      <a:r>
                        <a:rPr kumimoji="1" lang="ja-JP" altLang="en-US" dirty="0" smtClean="0"/>
                        <a:t>◎</a:t>
                      </a:r>
                      <a:endParaRPr kumimoji="1" lang="ja-JP" altLang="en-US" dirty="0"/>
                    </a:p>
                  </a:txBody>
                  <a:tcPr/>
                </a:tc>
                <a:extLst>
                  <a:ext uri="{0D108BD9-81ED-4DB2-BD59-A6C34878D82A}">
                    <a16:rowId xmlns:a16="http://schemas.microsoft.com/office/drawing/2014/main" xmlns="" val="1295870365"/>
                  </a:ext>
                </a:extLst>
              </a:tr>
            </a:tbl>
          </a:graphicData>
        </a:graphic>
      </p:graphicFrame>
      <p:sp>
        <p:nvSpPr>
          <p:cNvPr id="6" name="テキスト ボックス 5"/>
          <p:cNvSpPr txBox="1"/>
          <p:nvPr/>
        </p:nvSpPr>
        <p:spPr>
          <a:xfrm>
            <a:off x="4182264" y="5609888"/>
            <a:ext cx="3888432" cy="646331"/>
          </a:xfrm>
          <a:prstGeom prst="rect">
            <a:avLst/>
          </a:prstGeom>
          <a:noFill/>
        </p:spPr>
        <p:txBody>
          <a:bodyPr wrap="square" rtlCol="0">
            <a:spAutoFit/>
          </a:bodyPr>
          <a:lstStyle/>
          <a:p>
            <a:r>
              <a:rPr kumimoji="1" lang="ja-JP" altLang="en-US" dirty="0" smtClean="0"/>
              <a:t>アウター商品：ファッション商品、車等</a:t>
            </a:r>
            <a:endParaRPr kumimoji="1" lang="en-US" altLang="ja-JP" dirty="0" smtClean="0"/>
          </a:p>
          <a:p>
            <a:r>
              <a:rPr kumimoji="1" lang="ja-JP" altLang="en-US" dirty="0" smtClean="0"/>
              <a:t>ホーム商品、電化製品、食品等</a:t>
            </a:r>
            <a:endParaRPr kumimoji="1" lang="ja-JP" altLang="en-US" dirty="0"/>
          </a:p>
        </p:txBody>
      </p:sp>
      <p:sp>
        <p:nvSpPr>
          <p:cNvPr id="3" name="円/楕円 2"/>
          <p:cNvSpPr/>
          <p:nvPr/>
        </p:nvSpPr>
        <p:spPr>
          <a:xfrm>
            <a:off x="1703512" y="3933056"/>
            <a:ext cx="4752528" cy="576064"/>
          </a:xfrm>
          <a:prstGeom prst="ellipse">
            <a:avLst/>
          </a:prstGeom>
          <a:noFill/>
          <a:ln w="762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886892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66800" y="342725"/>
            <a:ext cx="10058400" cy="1450757"/>
          </a:xfrm>
        </p:spPr>
        <p:txBody>
          <a:bodyPr/>
          <a:lstStyle/>
          <a:p>
            <a:r>
              <a:rPr lang="ja-JP" altLang="en-US" dirty="0"/>
              <a:t>高級品</a:t>
            </a:r>
            <a:r>
              <a:rPr lang="ja-JP" altLang="en-US" dirty="0" smtClean="0"/>
              <a:t>を購入する心理</a:t>
            </a:r>
            <a:endParaRPr kumimoji="1" lang="ja-JP" altLang="en-US" dirty="0"/>
          </a:p>
        </p:txBody>
      </p:sp>
      <p:grpSp>
        <p:nvGrpSpPr>
          <p:cNvPr id="12" name="グループ化 11"/>
          <p:cNvGrpSpPr/>
          <p:nvPr/>
        </p:nvGrpSpPr>
        <p:grpSpPr>
          <a:xfrm>
            <a:off x="975360" y="1998617"/>
            <a:ext cx="10058400" cy="2211119"/>
            <a:chOff x="679269" y="2009019"/>
            <a:chExt cx="9614263" cy="1965586"/>
          </a:xfrm>
        </p:grpSpPr>
        <p:sp>
          <p:nvSpPr>
            <p:cNvPr id="11" name="角丸四角形 10"/>
            <p:cNvSpPr/>
            <p:nvPr/>
          </p:nvSpPr>
          <p:spPr>
            <a:xfrm>
              <a:off x="679269" y="2474868"/>
              <a:ext cx="9614263" cy="1499737"/>
            </a:xfrm>
            <a:prstGeom prst="roundRect">
              <a:avLst/>
            </a:prstGeom>
            <a:ln w="762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テキスト ボックス 8"/>
            <p:cNvSpPr txBox="1"/>
            <p:nvPr/>
          </p:nvSpPr>
          <p:spPr>
            <a:xfrm>
              <a:off x="923109" y="2009019"/>
              <a:ext cx="4454434" cy="707886"/>
            </a:xfrm>
            <a:prstGeom prst="rect">
              <a:avLst/>
            </a:prstGeom>
            <a:solidFill>
              <a:schemeClr val="bg1"/>
            </a:solidFill>
          </p:spPr>
          <p:txBody>
            <a:bodyPr wrap="square" rtlCol="0">
              <a:spAutoFit/>
            </a:bodyPr>
            <a:lstStyle/>
            <a:p>
              <a:r>
                <a:rPr kumimoji="1" lang="ja-JP" altLang="en-US" sz="4000" dirty="0" smtClean="0"/>
                <a:t>「ヴェプレン型」効果</a:t>
              </a:r>
              <a:endParaRPr kumimoji="1" lang="ja-JP" altLang="en-US" sz="4000" dirty="0"/>
            </a:p>
          </p:txBody>
        </p:sp>
        <p:sp>
          <p:nvSpPr>
            <p:cNvPr id="10" name="テキスト ボックス 9"/>
            <p:cNvSpPr txBox="1"/>
            <p:nvPr/>
          </p:nvSpPr>
          <p:spPr>
            <a:xfrm>
              <a:off x="1554480" y="2716905"/>
              <a:ext cx="7458891" cy="1015663"/>
            </a:xfrm>
            <a:prstGeom prst="rect">
              <a:avLst/>
            </a:prstGeom>
            <a:noFill/>
          </p:spPr>
          <p:txBody>
            <a:bodyPr wrap="square" rtlCol="0">
              <a:spAutoFit/>
            </a:bodyPr>
            <a:lstStyle/>
            <a:p>
              <a:r>
                <a:rPr lang="ja-JP" altLang="en-US" sz="2000" b="1" dirty="0"/>
                <a:t>「ヴェプレン型</a:t>
              </a:r>
              <a:r>
                <a:rPr lang="en-US" altLang="ja-JP" sz="2000" b="1" dirty="0"/>
                <a:t>J</a:t>
              </a:r>
              <a:r>
                <a:rPr lang="ja-JP" altLang="en-US" sz="2000" b="1" dirty="0"/>
                <a:t>効果とは，名声や虚栄のためにブランドを消費する行動を</a:t>
              </a:r>
              <a:r>
                <a:rPr lang="ja-JP" altLang="en-US" sz="2000" b="1" dirty="0" smtClean="0"/>
                <a:t>表している。</a:t>
              </a:r>
              <a:r>
                <a:rPr lang="ja-JP" altLang="en-US" sz="2000" b="1" dirty="0"/>
                <a:t>安価なものより敢えて高価なものを選択するのと同時に，高級品を指向する傾向が</a:t>
              </a:r>
              <a:r>
                <a:rPr lang="ja-JP" altLang="en-US" sz="2000" b="1" dirty="0" smtClean="0"/>
                <a:t>ある</a:t>
              </a:r>
              <a:r>
                <a:rPr lang="ja-JP" altLang="en-US" sz="2000" b="1" dirty="0"/>
                <a:t>のが特徴で</a:t>
              </a:r>
              <a:r>
                <a:rPr lang="ja-JP" altLang="en-US" sz="2000" b="1" dirty="0" smtClean="0"/>
                <a:t>ある。</a:t>
              </a:r>
              <a:endParaRPr kumimoji="1" lang="ja-JP" altLang="en-US" sz="2000" b="1" dirty="0"/>
            </a:p>
          </p:txBody>
        </p:sp>
      </p:grpSp>
      <p:sp>
        <p:nvSpPr>
          <p:cNvPr id="13" name="テキスト ボックス 12"/>
          <p:cNvSpPr txBox="1"/>
          <p:nvPr/>
        </p:nvSpPr>
        <p:spPr>
          <a:xfrm>
            <a:off x="1345475" y="2330174"/>
            <a:ext cx="8490857" cy="1201782"/>
          </a:xfrm>
          <a:prstGeom prst="rect">
            <a:avLst/>
          </a:prstGeom>
          <a:noFill/>
        </p:spPr>
        <p:txBody>
          <a:bodyPr wrap="square" rtlCol="0">
            <a:spAutoFit/>
          </a:bodyPr>
          <a:lstStyle/>
          <a:p>
            <a:endParaRPr kumimoji="1" lang="ja-JP" altLang="en-US" dirty="0"/>
          </a:p>
        </p:txBody>
      </p:sp>
      <p:sp>
        <p:nvSpPr>
          <p:cNvPr id="5" name="下矢印 4"/>
          <p:cNvSpPr/>
          <p:nvPr/>
        </p:nvSpPr>
        <p:spPr>
          <a:xfrm>
            <a:off x="4871864" y="4437112"/>
            <a:ext cx="165618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711624" y="5157192"/>
            <a:ext cx="8784976" cy="523220"/>
          </a:xfrm>
          <a:prstGeom prst="rect">
            <a:avLst/>
          </a:prstGeom>
          <a:noFill/>
        </p:spPr>
        <p:txBody>
          <a:bodyPr wrap="square" rtlCol="0">
            <a:spAutoFit/>
          </a:bodyPr>
          <a:lstStyle/>
          <a:p>
            <a:r>
              <a:rPr kumimoji="1" lang="ja-JP" altLang="en-US" sz="2800" u="sng" dirty="0" smtClean="0"/>
              <a:t>他</a:t>
            </a:r>
            <a:r>
              <a:rPr kumimoji="1" lang="ja-JP" altLang="en-US" sz="2800" u="sng" dirty="0"/>
              <a:t>者</a:t>
            </a:r>
            <a:r>
              <a:rPr kumimoji="1" lang="ja-JP" altLang="en-US" sz="2800" u="sng" dirty="0" smtClean="0"/>
              <a:t>との差別化を目的に購入している</a:t>
            </a:r>
            <a:endParaRPr kumimoji="1" lang="ja-JP" altLang="en-US" sz="2800" u="sng" dirty="0"/>
          </a:p>
        </p:txBody>
      </p:sp>
    </p:spTree>
    <p:extLst>
      <p:ext uri="{BB962C8B-B14F-4D97-AF65-F5344CB8AC3E}">
        <p14:creationId xmlns:p14="http://schemas.microsoft.com/office/powerpoint/2010/main" val="2753652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B198E63-9DFE-4FD0-A643-761C7B534196}"/>
              </a:ext>
            </a:extLst>
          </p:cNvPr>
          <p:cNvSpPr>
            <a:spLocks noGrp="1"/>
          </p:cNvSpPr>
          <p:nvPr>
            <p:ph type="title"/>
          </p:nvPr>
        </p:nvSpPr>
        <p:spPr>
          <a:xfrm>
            <a:off x="1131640" y="412752"/>
            <a:ext cx="10515600" cy="1325563"/>
          </a:xfrm>
        </p:spPr>
        <p:txBody>
          <a:bodyPr/>
          <a:lstStyle/>
          <a:p>
            <a:r>
              <a:rPr lang="ja-JP" altLang="en-US" dirty="0">
                <a:solidFill>
                  <a:schemeClr val="tx1"/>
                </a:solidFill>
              </a:rPr>
              <a:t>研究</a:t>
            </a:r>
            <a:r>
              <a:rPr lang="ja-JP" altLang="en-US" dirty="0">
                <a:solidFill>
                  <a:schemeClr val="tx1"/>
                </a:solidFill>
                <a:latin typeface="+mj-ea"/>
              </a:rPr>
              <a:t>概要</a:t>
            </a:r>
            <a:endParaRPr kumimoji="1" lang="ja-JP" altLang="en-US" dirty="0">
              <a:solidFill>
                <a:schemeClr val="tx1"/>
              </a:solidFill>
              <a:latin typeface="+mj-ea"/>
            </a:endParaRPr>
          </a:p>
        </p:txBody>
      </p:sp>
      <p:sp>
        <p:nvSpPr>
          <p:cNvPr id="3" name="テキスト ボックス 2">
            <a:extLst>
              <a:ext uri="{FF2B5EF4-FFF2-40B4-BE49-F238E27FC236}">
                <a16:creationId xmlns:a16="http://schemas.microsoft.com/office/drawing/2014/main" xmlns="" id="{5B22C6B4-C73D-4A6E-8A3A-B5BA1DAA8469}"/>
              </a:ext>
            </a:extLst>
          </p:cNvPr>
          <p:cNvSpPr txBox="1"/>
          <p:nvPr/>
        </p:nvSpPr>
        <p:spPr>
          <a:xfrm>
            <a:off x="1131640" y="2388890"/>
            <a:ext cx="10004919" cy="1938992"/>
          </a:xfrm>
          <a:prstGeom prst="rect">
            <a:avLst/>
          </a:prstGeom>
          <a:ln w="28575">
            <a:prstDash val="sysDot"/>
          </a:ln>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2400" dirty="0" smtClean="0"/>
              <a:t>コラボ</a:t>
            </a:r>
            <a:r>
              <a:rPr kumimoji="1" lang="ja-JP" altLang="en-US" sz="2400" dirty="0"/>
              <a:t>商品の関心は</a:t>
            </a:r>
            <a:r>
              <a:rPr kumimoji="1" lang="en-US" altLang="ja-JP" sz="2400" dirty="0"/>
              <a:t>2000</a:t>
            </a:r>
            <a:r>
              <a:rPr kumimoji="1" lang="ja-JP" altLang="en-US" sz="2400" dirty="0"/>
              <a:t>年代頃から徐々に高まり</a:t>
            </a:r>
            <a:r>
              <a:rPr lang="ja-JP" altLang="en-US" sz="2400" dirty="0"/>
              <a:t>市場に</a:t>
            </a:r>
            <a:r>
              <a:rPr kumimoji="1" lang="ja-JP" altLang="en-US" sz="2400" dirty="0"/>
              <a:t>広まった。</a:t>
            </a:r>
            <a:endParaRPr kumimoji="1" lang="en-US" altLang="ja-JP" sz="2400" dirty="0"/>
          </a:p>
          <a:p>
            <a:r>
              <a:rPr kumimoji="1" lang="ja-JP" altLang="en-US" sz="2400" dirty="0"/>
              <a:t>しかしながら、コラボ商品に関して、消費者視点での論文等の研究は数少なく</a:t>
            </a:r>
            <a:r>
              <a:rPr lang="ja-JP" altLang="en-US" sz="2400" dirty="0"/>
              <a:t>未開拓である。</a:t>
            </a:r>
            <a:endParaRPr lang="en-US" altLang="ja-JP" sz="2400" dirty="0"/>
          </a:p>
          <a:p>
            <a:r>
              <a:rPr kumimoji="1" lang="ja-JP" altLang="en-US" sz="2400" dirty="0"/>
              <a:t>本研究では、企業目線だけではなく消費者視点を加えたコラボ商品の有効性を明らかにする。</a:t>
            </a:r>
            <a:endParaRPr kumimoji="1" lang="en-US" altLang="ja-JP" sz="2400" dirty="0"/>
          </a:p>
        </p:txBody>
      </p:sp>
      <p:sp>
        <p:nvSpPr>
          <p:cNvPr id="5" name="スライド番号プレースホルダー 4"/>
          <p:cNvSpPr>
            <a:spLocks noGrp="1"/>
          </p:cNvSpPr>
          <p:nvPr>
            <p:ph type="sldNum" sz="quarter" idx="12"/>
          </p:nvPr>
        </p:nvSpPr>
        <p:spPr/>
        <p:txBody>
          <a:bodyPr/>
          <a:lstStyle/>
          <a:p>
            <a:fld id="{3F75D4BD-18CE-4C07-88B8-425A6B13310C}" type="slidenum">
              <a:rPr kumimoji="1" lang="ja-JP" altLang="en-US" smtClean="0"/>
              <a:t>2</a:t>
            </a:fld>
            <a:endParaRPr kumimoji="1" lang="ja-JP" altLang="en-US"/>
          </a:p>
        </p:txBody>
      </p:sp>
    </p:spTree>
    <p:extLst>
      <p:ext uri="{BB962C8B-B14F-4D97-AF65-F5344CB8AC3E}">
        <p14:creationId xmlns:p14="http://schemas.microsoft.com/office/powerpoint/2010/main" val="406133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chemeClr val="tx1"/>
                </a:solidFill>
              </a:rPr>
              <a:t>他者</a:t>
            </a:r>
            <a:r>
              <a:rPr lang="ja-JP" altLang="en-US" dirty="0" smtClean="0">
                <a:solidFill>
                  <a:schemeClr val="tx1"/>
                </a:solidFill>
              </a:rPr>
              <a:t>と</a:t>
            </a:r>
            <a:r>
              <a:rPr lang="ja-JP" altLang="en-US" dirty="0">
                <a:solidFill>
                  <a:schemeClr val="tx1"/>
                </a:solidFill>
              </a:rPr>
              <a:t>は</a:t>
            </a:r>
            <a:endParaRPr kumimoji="1" lang="ja-JP" altLang="en-US" dirty="0">
              <a:solidFill>
                <a:schemeClr val="tx1"/>
              </a:solidFill>
            </a:endParaRPr>
          </a:p>
        </p:txBody>
      </p:sp>
      <p:sp>
        <p:nvSpPr>
          <p:cNvPr id="4" name="テキスト ボックス 3"/>
          <p:cNvSpPr txBox="1"/>
          <p:nvPr/>
        </p:nvSpPr>
        <p:spPr>
          <a:xfrm>
            <a:off x="1097280" y="2564904"/>
            <a:ext cx="9319200" cy="1785104"/>
          </a:xfrm>
          <a:prstGeom prst="rect">
            <a:avLst/>
          </a:prstGeom>
          <a:noFill/>
        </p:spPr>
        <p:txBody>
          <a:bodyPr wrap="square" rtlCol="0">
            <a:spAutoFit/>
          </a:bodyPr>
          <a:lstStyle/>
          <a:p>
            <a:r>
              <a:rPr kumimoji="1" lang="ja-JP" altLang="en-US" sz="2800" dirty="0" smtClean="0"/>
              <a:t>ラグジュアリーブランドを購入する人にとっての他者とは</a:t>
            </a:r>
            <a:r>
              <a:rPr kumimoji="1" lang="en-US" altLang="ja-JP" sz="2800" dirty="0" smtClean="0"/>
              <a:t>…</a:t>
            </a:r>
          </a:p>
          <a:p>
            <a:endParaRPr kumimoji="1" lang="en-US" altLang="ja-JP" dirty="0"/>
          </a:p>
          <a:p>
            <a:endParaRPr kumimoji="1" lang="en-US" altLang="ja-JP" dirty="0" smtClean="0"/>
          </a:p>
          <a:p>
            <a:endParaRPr kumimoji="1" lang="en-US" altLang="ja-JP" dirty="0"/>
          </a:p>
          <a:p>
            <a:r>
              <a:rPr kumimoji="1" lang="ja-JP" altLang="en-US" dirty="0" smtClean="0"/>
              <a:t>　　　　　　　　　</a:t>
            </a:r>
            <a:r>
              <a:rPr kumimoji="1" lang="ja-JP" altLang="en-US" sz="2800" dirty="0" smtClean="0"/>
              <a:t>　ファストファッションブランドを使用している人</a:t>
            </a:r>
            <a:endParaRPr kumimoji="1" lang="en-US" altLang="ja-JP" sz="2800" dirty="0" smtClean="0"/>
          </a:p>
        </p:txBody>
      </p:sp>
      <p:sp>
        <p:nvSpPr>
          <p:cNvPr id="5" name="スライド番号プレースホルダー 4"/>
          <p:cNvSpPr>
            <a:spLocks noGrp="1"/>
          </p:cNvSpPr>
          <p:nvPr>
            <p:ph type="sldNum" sz="quarter" idx="12"/>
          </p:nvPr>
        </p:nvSpPr>
        <p:spPr/>
        <p:txBody>
          <a:bodyPr/>
          <a:lstStyle/>
          <a:p>
            <a:fld id="{3F75D4BD-18CE-4C07-88B8-425A6B13310C}" type="slidenum">
              <a:rPr kumimoji="1" lang="ja-JP" altLang="en-US" smtClean="0"/>
              <a:t>20</a:t>
            </a:fld>
            <a:endParaRPr kumimoji="1" lang="ja-JP" altLang="en-US"/>
          </a:p>
        </p:txBody>
      </p:sp>
      <p:sp>
        <p:nvSpPr>
          <p:cNvPr id="3" name="右矢印 2"/>
          <p:cNvSpPr/>
          <p:nvPr/>
        </p:nvSpPr>
        <p:spPr>
          <a:xfrm>
            <a:off x="1271464" y="3773944"/>
            <a:ext cx="936104"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25029816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スライド番号プレースホルダー 2"/>
          <p:cNvSpPr>
            <a:spLocks noGrp="1"/>
          </p:cNvSpPr>
          <p:nvPr>
            <p:ph type="sldNum" sz="quarter" idx="12"/>
          </p:nvPr>
        </p:nvSpPr>
        <p:spPr/>
        <p:txBody>
          <a:bodyPr/>
          <a:lstStyle/>
          <a:p>
            <a:fld id="{3F75D4BD-18CE-4C07-88B8-425A6B13310C}" type="slidenum">
              <a:rPr kumimoji="1" lang="ja-JP" altLang="en-US" smtClean="0"/>
              <a:t>21</a:t>
            </a:fld>
            <a:endParaRPr kumimoji="1" lang="ja-JP" altLang="en-US"/>
          </a:p>
        </p:txBody>
      </p:sp>
    </p:spTree>
    <p:extLst>
      <p:ext uri="{BB962C8B-B14F-4D97-AF65-F5344CB8AC3E}">
        <p14:creationId xmlns:p14="http://schemas.microsoft.com/office/powerpoint/2010/main" val="22224985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28AC7A6-FA22-4CD8-9E72-AAC1EC4E97A2}"/>
              </a:ext>
            </a:extLst>
          </p:cNvPr>
          <p:cNvSpPr>
            <a:spLocks noGrp="1"/>
          </p:cNvSpPr>
          <p:nvPr>
            <p:ph type="title"/>
          </p:nvPr>
        </p:nvSpPr>
        <p:spPr/>
        <p:txBody>
          <a:bodyPr/>
          <a:lstStyle/>
          <a:p>
            <a:r>
              <a:rPr kumimoji="1" lang="ja-JP" altLang="en-US" dirty="0">
                <a:solidFill>
                  <a:schemeClr val="tx1"/>
                </a:solidFill>
              </a:rPr>
              <a:t>仮説</a:t>
            </a:r>
          </a:p>
        </p:txBody>
      </p:sp>
      <p:sp>
        <p:nvSpPr>
          <p:cNvPr id="6" name="テキスト ボックス 5"/>
          <p:cNvSpPr txBox="1"/>
          <p:nvPr/>
        </p:nvSpPr>
        <p:spPr>
          <a:xfrm>
            <a:off x="1748888" y="2708920"/>
            <a:ext cx="9474576" cy="1384995"/>
          </a:xfrm>
          <a:prstGeom prst="rect">
            <a:avLst/>
          </a:prstGeom>
          <a:noFill/>
        </p:spPr>
        <p:txBody>
          <a:bodyPr wrap="square" rtlCol="0">
            <a:spAutoFit/>
          </a:bodyPr>
          <a:lstStyle/>
          <a:p>
            <a:r>
              <a:rPr kumimoji="1" lang="en-US" altLang="ja-JP" sz="2800" dirty="0" smtClean="0"/>
              <a:t>LB</a:t>
            </a:r>
            <a:r>
              <a:rPr kumimoji="1" lang="ja-JP" altLang="en-US" sz="2800" dirty="0" smtClean="0"/>
              <a:t>が使用者イメージの漠然としている</a:t>
            </a:r>
            <a:r>
              <a:rPr kumimoji="1" lang="en-US" altLang="ja-JP" sz="2800" dirty="0" smtClean="0"/>
              <a:t>FFB</a:t>
            </a:r>
            <a:r>
              <a:rPr kumimoji="1" lang="ja-JP" altLang="en-US" sz="2800" dirty="0" smtClean="0"/>
              <a:t>とコラボした場合、</a:t>
            </a:r>
            <a:r>
              <a:rPr kumimoji="1" lang="en-US" altLang="ja-JP" sz="2800" dirty="0" smtClean="0"/>
              <a:t>LB</a:t>
            </a:r>
            <a:r>
              <a:rPr kumimoji="1" lang="ja-JP" altLang="en-US" sz="2800" dirty="0" smtClean="0"/>
              <a:t>のブランド選好は下がりにくいが、使用者イメージが明確な</a:t>
            </a:r>
            <a:r>
              <a:rPr kumimoji="1" lang="en-US" altLang="ja-JP" sz="2800" dirty="0" smtClean="0"/>
              <a:t>FFB</a:t>
            </a:r>
            <a:r>
              <a:rPr kumimoji="1" lang="ja-JP" altLang="en-US" sz="2800" dirty="0" smtClean="0"/>
              <a:t>とコラボした場合は、</a:t>
            </a:r>
            <a:r>
              <a:rPr kumimoji="1" lang="en-US" altLang="ja-JP" sz="2800" dirty="0" smtClean="0"/>
              <a:t>LB</a:t>
            </a:r>
            <a:r>
              <a:rPr kumimoji="1" lang="ja-JP" altLang="en-US" sz="2800" dirty="0" smtClean="0"/>
              <a:t>のブランド選好が下がる傾向にある。</a:t>
            </a:r>
            <a:endParaRPr kumimoji="1" lang="ja-JP" altLang="en-US" sz="2800" dirty="0"/>
          </a:p>
        </p:txBody>
      </p:sp>
      <p:sp>
        <p:nvSpPr>
          <p:cNvPr id="4" name="スライド番号プレースホルダー 3"/>
          <p:cNvSpPr>
            <a:spLocks noGrp="1"/>
          </p:cNvSpPr>
          <p:nvPr>
            <p:ph type="sldNum" sz="quarter" idx="12"/>
          </p:nvPr>
        </p:nvSpPr>
        <p:spPr/>
        <p:txBody>
          <a:bodyPr/>
          <a:lstStyle/>
          <a:p>
            <a:fld id="{3F75D4BD-18CE-4C07-88B8-425A6B13310C}" type="slidenum">
              <a:rPr kumimoji="1" lang="ja-JP" altLang="en-US" smtClean="0"/>
              <a:t>22</a:t>
            </a:fld>
            <a:endParaRPr kumimoji="1" lang="ja-JP" altLang="en-US"/>
          </a:p>
        </p:txBody>
      </p:sp>
    </p:spTree>
    <p:extLst>
      <p:ext uri="{BB962C8B-B14F-4D97-AF65-F5344CB8AC3E}">
        <p14:creationId xmlns:p14="http://schemas.microsoft.com/office/powerpoint/2010/main" val="6144642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u="sng" dirty="0" smtClean="0">
                <a:solidFill>
                  <a:schemeClr val="tx1"/>
                </a:solidFill>
              </a:rPr>
              <a:t>事前調査　概要</a:t>
            </a:r>
            <a:endParaRPr kumimoji="1" lang="ja-JP" altLang="en-US" b="1" u="sng" dirty="0">
              <a:solidFill>
                <a:schemeClr val="tx1"/>
              </a:solidFill>
            </a:endParaRPr>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456257240"/>
              </p:ext>
            </p:extLst>
          </p:nvPr>
        </p:nvGraphicFramePr>
        <p:xfrm>
          <a:off x="838200" y="1825625"/>
          <a:ext cx="10515600" cy="4287790"/>
        </p:xfrm>
        <a:graphic>
          <a:graphicData uri="http://schemas.openxmlformats.org/drawingml/2006/table">
            <a:tbl>
              <a:tblPr firstRow="1" bandRow="1">
                <a:tableStyleId>{9D7B26C5-4107-4FEC-AEDC-1716B250A1EF}</a:tableStyleId>
              </a:tblPr>
              <a:tblGrid>
                <a:gridCol w="5257800">
                  <a:extLst>
                    <a:ext uri="{9D8B030D-6E8A-4147-A177-3AD203B41FA5}">
                      <a16:colId xmlns:a16="http://schemas.microsoft.com/office/drawing/2014/main" xmlns="" val="2906345145"/>
                    </a:ext>
                  </a:extLst>
                </a:gridCol>
                <a:gridCol w="5257800">
                  <a:extLst>
                    <a:ext uri="{9D8B030D-6E8A-4147-A177-3AD203B41FA5}">
                      <a16:colId xmlns:a16="http://schemas.microsoft.com/office/drawing/2014/main" xmlns="" val="3235469411"/>
                    </a:ext>
                  </a:extLst>
                </a:gridCol>
              </a:tblGrid>
              <a:tr h="857558">
                <a:tc>
                  <a:txBody>
                    <a:bodyPr/>
                    <a:lstStyle/>
                    <a:p>
                      <a:pPr algn="ctr"/>
                      <a:r>
                        <a:rPr kumimoji="1" lang="ja-JP" altLang="en-US" b="1" dirty="0" smtClean="0"/>
                        <a:t>調査目的</a:t>
                      </a:r>
                      <a:endParaRPr kumimoji="1" lang="ja-JP" altLang="en-US" b="1" dirty="0"/>
                    </a:p>
                  </a:txBody>
                  <a:tcPr/>
                </a:tc>
                <a:tc>
                  <a:txBody>
                    <a:bodyPr/>
                    <a:lstStyle/>
                    <a:p>
                      <a:pPr algn="ctr"/>
                      <a:r>
                        <a:rPr kumimoji="1" lang="ja-JP" altLang="en-US" b="1" dirty="0" smtClean="0"/>
                        <a:t>ブランドに対する認知調査</a:t>
                      </a:r>
                    </a:p>
                    <a:p>
                      <a:pPr algn="ctr"/>
                      <a:endParaRPr kumimoji="1" lang="ja-JP" altLang="en-US" b="1" dirty="0"/>
                    </a:p>
                  </a:txBody>
                  <a:tcPr/>
                </a:tc>
                <a:extLst>
                  <a:ext uri="{0D108BD9-81ED-4DB2-BD59-A6C34878D82A}">
                    <a16:rowId xmlns:a16="http://schemas.microsoft.com/office/drawing/2014/main" xmlns="" val="1511893273"/>
                  </a:ext>
                </a:extLst>
              </a:tr>
              <a:tr h="857558">
                <a:tc>
                  <a:txBody>
                    <a:bodyPr/>
                    <a:lstStyle/>
                    <a:p>
                      <a:pPr algn="ctr"/>
                      <a:r>
                        <a:rPr kumimoji="1" lang="ja-JP" altLang="en-US" b="1" dirty="0" smtClean="0"/>
                        <a:t>調査対象</a:t>
                      </a:r>
                      <a:endParaRPr kumimoji="1" lang="ja-JP" altLang="en-US" b="1" dirty="0"/>
                    </a:p>
                  </a:txBody>
                  <a:tcPr/>
                </a:tc>
                <a:tc>
                  <a:txBody>
                    <a:bodyPr/>
                    <a:lstStyle/>
                    <a:p>
                      <a:pPr algn="ctr"/>
                      <a:r>
                        <a:rPr kumimoji="1" lang="ja-JP" altLang="en-US" b="1" dirty="0" smtClean="0"/>
                        <a:t>全世代の消費者</a:t>
                      </a:r>
                      <a:endParaRPr kumimoji="1" lang="ja-JP" altLang="en-US" b="1" dirty="0"/>
                    </a:p>
                  </a:txBody>
                  <a:tcPr/>
                </a:tc>
                <a:extLst>
                  <a:ext uri="{0D108BD9-81ED-4DB2-BD59-A6C34878D82A}">
                    <a16:rowId xmlns:a16="http://schemas.microsoft.com/office/drawing/2014/main" xmlns="" val="515590231"/>
                  </a:ext>
                </a:extLst>
              </a:tr>
              <a:tr h="857558">
                <a:tc>
                  <a:txBody>
                    <a:bodyPr/>
                    <a:lstStyle/>
                    <a:p>
                      <a:pPr algn="ctr"/>
                      <a:r>
                        <a:rPr kumimoji="1" lang="ja-JP" altLang="en-US" b="1" dirty="0" smtClean="0"/>
                        <a:t>調査期間</a:t>
                      </a:r>
                      <a:endParaRPr kumimoji="1" lang="ja-JP" altLang="en-US" b="1" dirty="0"/>
                    </a:p>
                  </a:txBody>
                  <a:tcPr/>
                </a:tc>
                <a:tc>
                  <a:txBody>
                    <a:bodyPr/>
                    <a:lstStyle/>
                    <a:p>
                      <a:pPr algn="ctr"/>
                      <a:r>
                        <a:rPr kumimoji="1" lang="en-US" altLang="ja-JP" b="1" dirty="0" smtClean="0"/>
                        <a:t>2018</a:t>
                      </a:r>
                      <a:r>
                        <a:rPr kumimoji="1" lang="ja-JP" altLang="en-US" b="1" dirty="0" smtClean="0"/>
                        <a:t>年</a:t>
                      </a:r>
                      <a:r>
                        <a:rPr kumimoji="1" lang="en-US" altLang="ja-JP" b="1" dirty="0" smtClean="0"/>
                        <a:t>12</a:t>
                      </a:r>
                      <a:r>
                        <a:rPr kumimoji="1" lang="ja-JP" altLang="en-US" b="1" dirty="0" smtClean="0"/>
                        <a:t>月９日～１１日</a:t>
                      </a:r>
                      <a:endParaRPr kumimoji="1" lang="ja-JP" altLang="en-US" b="1" dirty="0"/>
                    </a:p>
                  </a:txBody>
                  <a:tcPr/>
                </a:tc>
                <a:extLst>
                  <a:ext uri="{0D108BD9-81ED-4DB2-BD59-A6C34878D82A}">
                    <a16:rowId xmlns:a16="http://schemas.microsoft.com/office/drawing/2014/main" xmlns="" val="3188183778"/>
                  </a:ext>
                </a:extLst>
              </a:tr>
              <a:tr h="857558">
                <a:tc>
                  <a:txBody>
                    <a:bodyPr/>
                    <a:lstStyle/>
                    <a:p>
                      <a:pPr algn="ctr"/>
                      <a:r>
                        <a:rPr kumimoji="1" lang="ja-JP" altLang="en-US" b="1" dirty="0" smtClean="0"/>
                        <a:t>サンプルサイズ</a:t>
                      </a:r>
                      <a:endParaRPr kumimoji="1" lang="ja-JP" altLang="en-US" b="1" dirty="0"/>
                    </a:p>
                  </a:txBody>
                  <a:tcPr/>
                </a:tc>
                <a:tc>
                  <a:txBody>
                    <a:bodyPr/>
                    <a:lstStyle/>
                    <a:p>
                      <a:pPr algn="ctr"/>
                      <a:r>
                        <a:rPr kumimoji="1" lang="zh-CN" altLang="en-US" b="1" dirty="0" smtClean="0"/>
                        <a:t>回答数</a:t>
                      </a:r>
                      <a:r>
                        <a:rPr kumimoji="1" lang="ja-JP" altLang="en-US" b="1" dirty="0" smtClean="0"/>
                        <a:t>　８７</a:t>
                      </a:r>
                      <a:r>
                        <a:rPr kumimoji="1" lang="ja-JP" altLang="en-US" b="1" dirty="0" smtClean="0"/>
                        <a:t>　</a:t>
                      </a:r>
                      <a:r>
                        <a:rPr kumimoji="1" lang="en-US" altLang="zh-CN" b="1" dirty="0" smtClean="0"/>
                        <a:t>(</a:t>
                      </a:r>
                      <a:r>
                        <a:rPr kumimoji="1" lang="zh-CN" altLang="en-US" b="1" dirty="0" smtClean="0"/>
                        <a:t>有効</a:t>
                      </a:r>
                      <a:r>
                        <a:rPr kumimoji="1" lang="zh-CN" altLang="en-US" b="1" dirty="0" smtClean="0"/>
                        <a:t>回答数</a:t>
                      </a:r>
                      <a:r>
                        <a:rPr kumimoji="1" lang="ja-JP" altLang="en-US" b="1" dirty="0" smtClean="0"/>
                        <a:t>　８７</a:t>
                      </a:r>
                      <a:r>
                        <a:rPr kumimoji="1" lang="ja-JP" altLang="en-US" b="1" dirty="0" smtClean="0"/>
                        <a:t>　</a:t>
                      </a:r>
                      <a:r>
                        <a:rPr kumimoji="1" lang="en-US" altLang="zh-CN" b="1" dirty="0" smtClean="0"/>
                        <a:t>)</a:t>
                      </a:r>
                    </a:p>
                    <a:p>
                      <a:pPr algn="ctr"/>
                      <a:endParaRPr kumimoji="1" lang="ja-JP" altLang="en-US" b="1" dirty="0"/>
                    </a:p>
                  </a:txBody>
                  <a:tcPr/>
                </a:tc>
                <a:extLst>
                  <a:ext uri="{0D108BD9-81ED-4DB2-BD59-A6C34878D82A}">
                    <a16:rowId xmlns:a16="http://schemas.microsoft.com/office/drawing/2014/main" xmlns="" val="4042878481"/>
                  </a:ext>
                </a:extLst>
              </a:tr>
              <a:tr h="857558">
                <a:tc>
                  <a:txBody>
                    <a:bodyPr/>
                    <a:lstStyle/>
                    <a:p>
                      <a:pPr algn="ctr"/>
                      <a:r>
                        <a:rPr kumimoji="1" lang="ja-JP" altLang="en-US" b="1" dirty="0" smtClean="0"/>
                        <a:t>分析方法</a:t>
                      </a:r>
                      <a:endParaRPr kumimoji="1" lang="ja-JP" altLang="en-US" b="1" dirty="0"/>
                    </a:p>
                  </a:txBody>
                  <a:tcPr/>
                </a:tc>
                <a:tc>
                  <a:txBody>
                    <a:bodyPr/>
                    <a:lstStyle/>
                    <a:p>
                      <a:pPr algn="ctr"/>
                      <a:r>
                        <a:rPr kumimoji="1" lang="en-US" altLang="ja-JP" b="1" dirty="0" smtClean="0"/>
                        <a:t>Google</a:t>
                      </a:r>
                      <a:r>
                        <a:rPr kumimoji="1" lang="ja-JP" altLang="en-US" b="1" dirty="0" smtClean="0"/>
                        <a:t>フォームによるインターネット調査</a:t>
                      </a:r>
                      <a:endParaRPr kumimoji="1" lang="ja-JP" altLang="en-US" b="1" dirty="0"/>
                    </a:p>
                  </a:txBody>
                  <a:tcPr/>
                </a:tc>
                <a:extLst>
                  <a:ext uri="{0D108BD9-81ED-4DB2-BD59-A6C34878D82A}">
                    <a16:rowId xmlns:a16="http://schemas.microsoft.com/office/drawing/2014/main" xmlns="" val="4016606944"/>
                  </a:ext>
                </a:extLst>
              </a:tr>
            </a:tbl>
          </a:graphicData>
        </a:graphic>
      </p:graphicFrame>
      <p:sp>
        <p:nvSpPr>
          <p:cNvPr id="3" name="スライド番号プレースホルダー 2"/>
          <p:cNvSpPr>
            <a:spLocks noGrp="1"/>
          </p:cNvSpPr>
          <p:nvPr>
            <p:ph type="sldNum" sz="quarter" idx="12"/>
          </p:nvPr>
        </p:nvSpPr>
        <p:spPr/>
        <p:txBody>
          <a:bodyPr/>
          <a:lstStyle/>
          <a:p>
            <a:fld id="{3F75D4BD-18CE-4C07-88B8-425A6B13310C}" type="slidenum">
              <a:rPr kumimoji="1" lang="ja-JP" altLang="en-US" smtClean="0"/>
              <a:t>23</a:t>
            </a:fld>
            <a:endParaRPr kumimoji="1" lang="ja-JP" altLang="en-US"/>
          </a:p>
        </p:txBody>
      </p:sp>
    </p:spTree>
    <p:extLst>
      <p:ext uri="{BB962C8B-B14F-4D97-AF65-F5344CB8AC3E}">
        <p14:creationId xmlns:p14="http://schemas.microsoft.com/office/powerpoint/2010/main" val="41199309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b="1" u="sng" dirty="0">
                <a:solidFill>
                  <a:schemeClr val="tx1"/>
                </a:solidFill>
              </a:rPr>
              <a:t>本</a:t>
            </a:r>
            <a:r>
              <a:rPr lang="ja-JP" altLang="en-US" b="1" u="sng" dirty="0" smtClean="0">
                <a:solidFill>
                  <a:schemeClr val="tx1"/>
                </a:solidFill>
              </a:rPr>
              <a:t>調査</a:t>
            </a:r>
            <a:r>
              <a:rPr lang="ja-JP" altLang="en-US" b="1" u="sng" dirty="0">
                <a:solidFill>
                  <a:schemeClr val="tx1"/>
                </a:solidFill>
              </a:rPr>
              <a:t>　概要</a:t>
            </a:r>
            <a:endParaRPr kumimoji="1" lang="ja-JP" altLang="en-US" b="1" dirty="0">
              <a:solidFill>
                <a:schemeClr val="tx1"/>
              </a:solidFill>
            </a:endParaRPr>
          </a:p>
        </p:txBody>
      </p:sp>
      <p:graphicFrame>
        <p:nvGraphicFramePr>
          <p:cNvPr id="8" name="コンテンツ プレースホルダー 7"/>
          <p:cNvGraphicFramePr>
            <a:graphicFrameLocks noGrp="1"/>
          </p:cNvGraphicFramePr>
          <p:nvPr>
            <p:ph idx="1"/>
            <p:extLst>
              <p:ext uri="{D42A27DB-BD31-4B8C-83A1-F6EECF244321}">
                <p14:modId xmlns:p14="http://schemas.microsoft.com/office/powerpoint/2010/main" val="261160890"/>
              </p:ext>
            </p:extLst>
          </p:nvPr>
        </p:nvGraphicFramePr>
        <p:xfrm>
          <a:off x="838200" y="1825625"/>
          <a:ext cx="10515600" cy="4313920"/>
        </p:xfrm>
        <a:graphic>
          <a:graphicData uri="http://schemas.openxmlformats.org/drawingml/2006/table">
            <a:tbl>
              <a:tblPr firstRow="1" bandRow="1">
                <a:tableStyleId>{9D7B26C5-4107-4FEC-AEDC-1716B250A1EF}</a:tableStyleId>
              </a:tblPr>
              <a:tblGrid>
                <a:gridCol w="5257800">
                  <a:extLst>
                    <a:ext uri="{9D8B030D-6E8A-4147-A177-3AD203B41FA5}">
                      <a16:colId xmlns:a16="http://schemas.microsoft.com/office/drawing/2014/main" xmlns="" val="2828960771"/>
                    </a:ext>
                  </a:extLst>
                </a:gridCol>
                <a:gridCol w="5257800">
                  <a:extLst>
                    <a:ext uri="{9D8B030D-6E8A-4147-A177-3AD203B41FA5}">
                      <a16:colId xmlns:a16="http://schemas.microsoft.com/office/drawing/2014/main" xmlns="" val="2494591659"/>
                    </a:ext>
                  </a:extLst>
                </a:gridCol>
              </a:tblGrid>
              <a:tr h="862784">
                <a:tc>
                  <a:txBody>
                    <a:bodyPr/>
                    <a:lstStyle/>
                    <a:p>
                      <a:pPr algn="ctr"/>
                      <a:r>
                        <a:rPr kumimoji="1" lang="ja-JP" altLang="en-US" dirty="0" smtClean="0"/>
                        <a:t>調査目的</a:t>
                      </a:r>
                      <a:endParaRPr kumimoji="1" lang="ja-JP" altLang="en-US" dirty="0"/>
                    </a:p>
                  </a:txBody>
                  <a:tcPr/>
                </a:tc>
                <a:tc>
                  <a:txBody>
                    <a:bodyPr/>
                    <a:lstStyle/>
                    <a:p>
                      <a:pPr algn="ctr"/>
                      <a:r>
                        <a:rPr kumimoji="1" lang="ja-JP" altLang="en-US" dirty="0" smtClean="0"/>
                        <a:t>ブランドに対する認知調査</a:t>
                      </a:r>
                      <a:endParaRPr kumimoji="1" lang="ja-JP" altLang="en-US" dirty="0"/>
                    </a:p>
                  </a:txBody>
                  <a:tcPr/>
                </a:tc>
                <a:extLst>
                  <a:ext uri="{0D108BD9-81ED-4DB2-BD59-A6C34878D82A}">
                    <a16:rowId xmlns:a16="http://schemas.microsoft.com/office/drawing/2014/main" xmlns="" val="1047207043"/>
                  </a:ext>
                </a:extLst>
              </a:tr>
              <a:tr h="862784">
                <a:tc>
                  <a:txBody>
                    <a:bodyPr/>
                    <a:lstStyle/>
                    <a:p>
                      <a:pPr algn="ctr"/>
                      <a:r>
                        <a:rPr kumimoji="1" lang="ja-JP" altLang="en-US" b="1" dirty="0" smtClean="0"/>
                        <a:t>調査対象</a:t>
                      </a:r>
                      <a:endParaRPr kumimoji="1" lang="ja-JP" altLang="en-US" b="1" dirty="0"/>
                    </a:p>
                  </a:txBody>
                  <a:tcPr/>
                </a:tc>
                <a:tc>
                  <a:txBody>
                    <a:bodyPr/>
                    <a:lstStyle/>
                    <a:p>
                      <a:pPr algn="ctr"/>
                      <a:r>
                        <a:rPr kumimoji="1" lang="ja-JP" altLang="en-US" b="1" dirty="0" smtClean="0"/>
                        <a:t>全世代の消費者</a:t>
                      </a:r>
                      <a:endParaRPr kumimoji="1" lang="ja-JP" altLang="en-US" b="1" dirty="0"/>
                    </a:p>
                  </a:txBody>
                  <a:tcPr/>
                </a:tc>
                <a:extLst>
                  <a:ext uri="{0D108BD9-81ED-4DB2-BD59-A6C34878D82A}">
                    <a16:rowId xmlns:a16="http://schemas.microsoft.com/office/drawing/2014/main" xmlns="" val="4276566589"/>
                  </a:ext>
                </a:extLst>
              </a:tr>
              <a:tr h="862784">
                <a:tc>
                  <a:txBody>
                    <a:bodyPr/>
                    <a:lstStyle/>
                    <a:p>
                      <a:pPr algn="ctr"/>
                      <a:r>
                        <a:rPr kumimoji="1" lang="ja-JP" altLang="en-US" b="1" dirty="0" smtClean="0"/>
                        <a:t>調査期間</a:t>
                      </a:r>
                      <a:endParaRPr kumimoji="1" lang="ja-JP" altLang="en-US" b="1" dirty="0"/>
                    </a:p>
                  </a:txBody>
                  <a:tcPr/>
                </a:tc>
                <a:tc>
                  <a:txBody>
                    <a:bodyPr/>
                    <a:lstStyle/>
                    <a:p>
                      <a:pPr algn="ctr"/>
                      <a:r>
                        <a:rPr kumimoji="1" lang="en-US" altLang="ja-JP" b="1" dirty="0" smtClean="0"/>
                        <a:t>2018</a:t>
                      </a:r>
                      <a:r>
                        <a:rPr kumimoji="1" lang="ja-JP" altLang="en-US" b="1" dirty="0" smtClean="0"/>
                        <a:t>年</a:t>
                      </a:r>
                      <a:r>
                        <a:rPr kumimoji="1" lang="en-US" altLang="ja-JP" b="1" dirty="0" smtClean="0"/>
                        <a:t>12</a:t>
                      </a:r>
                      <a:r>
                        <a:rPr kumimoji="1" lang="ja-JP" altLang="en-US" b="1" dirty="0" smtClean="0"/>
                        <a:t>月１１日～日</a:t>
                      </a:r>
                      <a:endParaRPr kumimoji="1" lang="ja-JP" altLang="en-US" b="1" dirty="0" smtClean="0"/>
                    </a:p>
                    <a:p>
                      <a:pPr algn="ctr"/>
                      <a:endParaRPr kumimoji="1" lang="ja-JP" altLang="en-US" b="1" dirty="0"/>
                    </a:p>
                  </a:txBody>
                  <a:tcPr/>
                </a:tc>
                <a:extLst>
                  <a:ext uri="{0D108BD9-81ED-4DB2-BD59-A6C34878D82A}">
                    <a16:rowId xmlns:a16="http://schemas.microsoft.com/office/drawing/2014/main" xmlns="" val="3637732178"/>
                  </a:ext>
                </a:extLst>
              </a:tr>
              <a:tr h="862784">
                <a:tc>
                  <a:txBody>
                    <a:bodyPr/>
                    <a:lstStyle/>
                    <a:p>
                      <a:pPr algn="ctr"/>
                      <a:r>
                        <a:rPr kumimoji="1" lang="ja-JP" altLang="en-US" b="1" dirty="0" smtClean="0"/>
                        <a:t>サンプルサイズ</a:t>
                      </a:r>
                      <a:endParaRPr kumimoji="1" lang="ja-JP" altLang="en-US" b="1" dirty="0"/>
                    </a:p>
                  </a:txBody>
                  <a:tcPr/>
                </a:tc>
                <a:tc>
                  <a:txBody>
                    <a:bodyPr/>
                    <a:lstStyle/>
                    <a:p>
                      <a:pPr algn="ctr"/>
                      <a:r>
                        <a:rPr kumimoji="1" lang="ja-JP" altLang="en-US" b="1" dirty="0" smtClean="0"/>
                        <a:t>回答数　未定</a:t>
                      </a:r>
                      <a:endParaRPr kumimoji="1" lang="ja-JP" altLang="en-US" b="1" dirty="0"/>
                    </a:p>
                  </a:txBody>
                  <a:tcPr/>
                </a:tc>
                <a:extLst>
                  <a:ext uri="{0D108BD9-81ED-4DB2-BD59-A6C34878D82A}">
                    <a16:rowId xmlns:a16="http://schemas.microsoft.com/office/drawing/2014/main" xmlns="" val="689720279"/>
                  </a:ext>
                </a:extLst>
              </a:tr>
              <a:tr h="862784">
                <a:tc>
                  <a:txBody>
                    <a:bodyPr/>
                    <a:lstStyle/>
                    <a:p>
                      <a:pPr algn="ctr"/>
                      <a:r>
                        <a:rPr kumimoji="1" lang="ja-JP" altLang="en-US" b="1" dirty="0" smtClean="0"/>
                        <a:t>分析手法</a:t>
                      </a:r>
                      <a:endParaRPr kumimoji="1" lang="ja-JP" altLang="en-US" b="1" dirty="0"/>
                    </a:p>
                  </a:txBody>
                  <a:tcPr/>
                </a:tc>
                <a:tc>
                  <a:txBody>
                    <a:bodyPr/>
                    <a:lstStyle/>
                    <a:p>
                      <a:pPr algn="ctr"/>
                      <a:r>
                        <a:rPr kumimoji="1" lang="en-US" altLang="ja-JP" b="1" dirty="0" smtClean="0"/>
                        <a:t>Google</a:t>
                      </a:r>
                      <a:r>
                        <a:rPr kumimoji="1" lang="ja-JP" altLang="en-US" b="1" dirty="0" smtClean="0"/>
                        <a:t>フォームによるインターネット調査</a:t>
                      </a:r>
                      <a:endParaRPr kumimoji="1" lang="ja-JP" altLang="en-US" b="1" dirty="0"/>
                    </a:p>
                  </a:txBody>
                  <a:tcPr/>
                </a:tc>
                <a:extLst>
                  <a:ext uri="{0D108BD9-81ED-4DB2-BD59-A6C34878D82A}">
                    <a16:rowId xmlns:a16="http://schemas.microsoft.com/office/drawing/2014/main" xmlns="" val="542539609"/>
                  </a:ext>
                </a:extLst>
              </a:tr>
            </a:tbl>
          </a:graphicData>
        </a:graphic>
      </p:graphicFrame>
      <p:sp>
        <p:nvSpPr>
          <p:cNvPr id="3" name="スライド番号プレースホルダー 2"/>
          <p:cNvSpPr>
            <a:spLocks noGrp="1"/>
          </p:cNvSpPr>
          <p:nvPr>
            <p:ph type="sldNum" sz="quarter" idx="12"/>
          </p:nvPr>
        </p:nvSpPr>
        <p:spPr/>
        <p:txBody>
          <a:bodyPr/>
          <a:lstStyle/>
          <a:p>
            <a:fld id="{3F75D4BD-18CE-4C07-88B8-425A6B13310C}" type="slidenum">
              <a:rPr kumimoji="1" lang="ja-JP" altLang="en-US" smtClean="0"/>
              <a:t>24</a:t>
            </a:fld>
            <a:endParaRPr kumimoji="1" lang="ja-JP" altLang="en-US"/>
          </a:p>
        </p:txBody>
      </p:sp>
    </p:spTree>
    <p:extLst>
      <p:ext uri="{BB962C8B-B14F-4D97-AF65-F5344CB8AC3E}">
        <p14:creationId xmlns:p14="http://schemas.microsoft.com/office/powerpoint/2010/main" val="2093406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03E81E7-69D8-4ABB-9724-4F447BE98803}"/>
              </a:ext>
            </a:extLst>
          </p:cNvPr>
          <p:cNvSpPr>
            <a:spLocks noGrp="1"/>
          </p:cNvSpPr>
          <p:nvPr>
            <p:ph type="title"/>
          </p:nvPr>
        </p:nvSpPr>
        <p:spPr/>
        <p:txBody>
          <a:bodyPr/>
          <a:lstStyle/>
          <a:p>
            <a:r>
              <a:rPr kumimoji="1" lang="ja-JP" altLang="en-US" dirty="0">
                <a:solidFill>
                  <a:schemeClr val="tx1"/>
                </a:solidFill>
              </a:rPr>
              <a:t>分析結果</a:t>
            </a:r>
          </a:p>
        </p:txBody>
      </p:sp>
      <p:sp>
        <p:nvSpPr>
          <p:cNvPr id="4" name="スライド番号プレースホルダー 3"/>
          <p:cNvSpPr>
            <a:spLocks noGrp="1"/>
          </p:cNvSpPr>
          <p:nvPr>
            <p:ph type="sldNum" sz="quarter" idx="12"/>
          </p:nvPr>
        </p:nvSpPr>
        <p:spPr/>
        <p:txBody>
          <a:bodyPr/>
          <a:lstStyle/>
          <a:p>
            <a:fld id="{3F75D4BD-18CE-4C07-88B8-425A6B13310C}" type="slidenum">
              <a:rPr kumimoji="1" lang="ja-JP" altLang="en-US" smtClean="0"/>
              <a:t>25</a:t>
            </a:fld>
            <a:endParaRPr kumimoji="1" lang="ja-JP" altLang="en-US"/>
          </a:p>
        </p:txBody>
      </p:sp>
    </p:spTree>
    <p:extLst>
      <p:ext uri="{BB962C8B-B14F-4D97-AF65-F5344CB8AC3E}">
        <p14:creationId xmlns:p14="http://schemas.microsoft.com/office/powerpoint/2010/main" val="2888877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DEE9AE0-CB0E-4384-B46F-A5B162435B9C}"/>
              </a:ext>
            </a:extLst>
          </p:cNvPr>
          <p:cNvSpPr>
            <a:spLocks noGrp="1"/>
          </p:cNvSpPr>
          <p:nvPr>
            <p:ph type="title"/>
          </p:nvPr>
        </p:nvSpPr>
        <p:spPr/>
        <p:txBody>
          <a:bodyPr/>
          <a:lstStyle/>
          <a:p>
            <a:r>
              <a:rPr kumimoji="1" lang="ja-JP" altLang="en-US" dirty="0">
                <a:solidFill>
                  <a:schemeClr val="tx1"/>
                </a:solidFill>
              </a:rPr>
              <a:t>考察</a:t>
            </a:r>
          </a:p>
        </p:txBody>
      </p:sp>
      <p:sp>
        <p:nvSpPr>
          <p:cNvPr id="4" name="スライド番号プレースホルダー 3"/>
          <p:cNvSpPr>
            <a:spLocks noGrp="1"/>
          </p:cNvSpPr>
          <p:nvPr>
            <p:ph type="sldNum" sz="quarter" idx="12"/>
          </p:nvPr>
        </p:nvSpPr>
        <p:spPr/>
        <p:txBody>
          <a:bodyPr/>
          <a:lstStyle/>
          <a:p>
            <a:fld id="{3F75D4BD-18CE-4C07-88B8-425A6B13310C}" type="slidenum">
              <a:rPr kumimoji="1" lang="ja-JP" altLang="en-US" smtClean="0"/>
              <a:t>26</a:t>
            </a:fld>
            <a:endParaRPr kumimoji="1" lang="ja-JP" altLang="en-US"/>
          </a:p>
        </p:txBody>
      </p:sp>
    </p:spTree>
    <p:extLst>
      <p:ext uri="{BB962C8B-B14F-4D97-AF65-F5344CB8AC3E}">
        <p14:creationId xmlns:p14="http://schemas.microsoft.com/office/powerpoint/2010/main" val="23176856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55E0C59-6278-42CD-BF19-A08D8D8F8CCC}"/>
              </a:ext>
            </a:extLst>
          </p:cNvPr>
          <p:cNvSpPr>
            <a:spLocks noGrp="1"/>
          </p:cNvSpPr>
          <p:nvPr>
            <p:ph type="title"/>
          </p:nvPr>
        </p:nvSpPr>
        <p:spPr/>
        <p:txBody>
          <a:bodyPr/>
          <a:lstStyle/>
          <a:p>
            <a:r>
              <a:rPr kumimoji="1" lang="ja-JP" altLang="en-US" dirty="0" smtClean="0">
                <a:solidFill>
                  <a:schemeClr val="tx1"/>
                </a:solidFill>
              </a:rPr>
              <a:t>実務的</a:t>
            </a:r>
            <a:r>
              <a:rPr lang="ja-JP" altLang="en-US" dirty="0">
                <a:solidFill>
                  <a:schemeClr val="tx1"/>
                </a:solidFill>
              </a:rPr>
              <a:t>インプリケーション</a:t>
            </a:r>
            <a:endParaRPr kumimoji="1" lang="ja-JP" altLang="en-US" dirty="0">
              <a:solidFill>
                <a:schemeClr val="tx1"/>
              </a:solidFill>
            </a:endParaRPr>
          </a:p>
        </p:txBody>
      </p:sp>
      <p:sp>
        <p:nvSpPr>
          <p:cNvPr id="4" name="テキスト ボックス 3">
            <a:extLst>
              <a:ext uri="{FF2B5EF4-FFF2-40B4-BE49-F238E27FC236}">
                <a16:creationId xmlns:a16="http://schemas.microsoft.com/office/drawing/2014/main" xmlns="" id="{3A9C1187-AB3E-4B0A-8C90-C8D15DFAD277}"/>
              </a:ext>
            </a:extLst>
          </p:cNvPr>
          <p:cNvSpPr txBox="1"/>
          <p:nvPr/>
        </p:nvSpPr>
        <p:spPr>
          <a:xfrm>
            <a:off x="1275379" y="3212976"/>
            <a:ext cx="9937104" cy="1077218"/>
          </a:xfrm>
          <a:prstGeom prst="rect">
            <a:avLst/>
          </a:prstGeom>
          <a:noFill/>
        </p:spPr>
        <p:txBody>
          <a:bodyPr wrap="square" rtlCol="0">
            <a:spAutoFit/>
          </a:bodyPr>
          <a:lstStyle/>
          <a:p>
            <a:r>
              <a:rPr kumimoji="1" lang="en-US" altLang="ja-JP" sz="3200" dirty="0" smtClean="0"/>
              <a:t>LB</a:t>
            </a:r>
            <a:r>
              <a:rPr kumimoji="1" lang="ja-JP" altLang="en-US" sz="3200" dirty="0" smtClean="0"/>
              <a:t>が</a:t>
            </a:r>
            <a:r>
              <a:rPr kumimoji="1" lang="en-US" altLang="ja-JP" sz="3200" dirty="0" smtClean="0"/>
              <a:t>FFB</a:t>
            </a:r>
            <a:r>
              <a:rPr kumimoji="1" lang="ja-JP" altLang="en-US" sz="3200" dirty="0" smtClean="0"/>
              <a:t>とコラボ商品を発売する場合、使用者イメージの漠然としている</a:t>
            </a:r>
            <a:r>
              <a:rPr kumimoji="1" lang="en-US" altLang="ja-JP" sz="3200" dirty="0" smtClean="0"/>
              <a:t>FFB</a:t>
            </a:r>
            <a:r>
              <a:rPr kumimoji="1" lang="ja-JP" altLang="en-US" sz="3200" dirty="0" smtClean="0"/>
              <a:t>をコラボ相手として選んだほうが良い。</a:t>
            </a:r>
            <a:endParaRPr kumimoji="1" lang="ja-JP" altLang="en-US" sz="3200" dirty="0"/>
          </a:p>
        </p:txBody>
      </p:sp>
      <p:sp>
        <p:nvSpPr>
          <p:cNvPr id="5" name="スライド番号プレースホルダー 4"/>
          <p:cNvSpPr>
            <a:spLocks noGrp="1"/>
          </p:cNvSpPr>
          <p:nvPr>
            <p:ph type="sldNum" sz="quarter" idx="12"/>
          </p:nvPr>
        </p:nvSpPr>
        <p:spPr/>
        <p:txBody>
          <a:bodyPr/>
          <a:lstStyle/>
          <a:p>
            <a:fld id="{3F75D4BD-18CE-4C07-88B8-425A6B13310C}" type="slidenum">
              <a:rPr kumimoji="1" lang="ja-JP" altLang="en-US" smtClean="0"/>
              <a:t>27</a:t>
            </a:fld>
            <a:endParaRPr kumimoji="1" lang="ja-JP" altLang="en-US"/>
          </a:p>
        </p:txBody>
      </p:sp>
    </p:spTree>
    <p:extLst>
      <p:ext uri="{BB962C8B-B14F-4D97-AF65-F5344CB8AC3E}">
        <p14:creationId xmlns:p14="http://schemas.microsoft.com/office/powerpoint/2010/main" val="15604085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D6B7505A-1517-4FC1-B080-6567782ED295}"/>
              </a:ext>
            </a:extLst>
          </p:cNvPr>
          <p:cNvSpPr>
            <a:spLocks noGrp="1"/>
          </p:cNvSpPr>
          <p:nvPr>
            <p:ph type="title"/>
          </p:nvPr>
        </p:nvSpPr>
        <p:spPr/>
        <p:txBody>
          <a:bodyPr/>
          <a:lstStyle/>
          <a:p>
            <a:r>
              <a:rPr kumimoji="1" lang="ja-JP" altLang="en-US" dirty="0" smtClean="0">
                <a:solidFill>
                  <a:schemeClr val="tx1"/>
                </a:solidFill>
              </a:rPr>
              <a:t>学術的インプリケーション</a:t>
            </a:r>
            <a:endParaRPr kumimoji="1" lang="ja-JP" altLang="en-US" dirty="0">
              <a:solidFill>
                <a:schemeClr val="tx1"/>
              </a:solidFill>
            </a:endParaRPr>
          </a:p>
        </p:txBody>
      </p:sp>
      <p:sp>
        <p:nvSpPr>
          <p:cNvPr id="4" name="テキスト ボックス 3">
            <a:extLst>
              <a:ext uri="{FF2B5EF4-FFF2-40B4-BE49-F238E27FC236}">
                <a16:creationId xmlns:a16="http://schemas.microsoft.com/office/drawing/2014/main" xmlns="" id="{FD8C7B1F-62BB-4F93-89DF-6B9FC7971AEF}"/>
              </a:ext>
            </a:extLst>
          </p:cNvPr>
          <p:cNvSpPr txBox="1"/>
          <p:nvPr/>
        </p:nvSpPr>
        <p:spPr>
          <a:xfrm>
            <a:off x="2324746" y="2712203"/>
            <a:ext cx="7826644" cy="1754326"/>
          </a:xfrm>
          <a:prstGeom prst="rect">
            <a:avLst/>
          </a:prstGeom>
          <a:noFill/>
        </p:spPr>
        <p:txBody>
          <a:bodyPr wrap="square" rtlCol="0">
            <a:spAutoFit/>
          </a:bodyPr>
          <a:lstStyle/>
          <a:p>
            <a:r>
              <a:rPr kumimoji="1" lang="ja-JP" altLang="en-US" dirty="0"/>
              <a:t>企業目線の研究がベースであり、消費者に影響があることは明らかになっていたが、どのような影響があるかという点は明らかになっていなかったのでそこに対する研究の余地を見出すことができた</a:t>
            </a:r>
            <a:endParaRPr kumimoji="1" lang="en-US" altLang="ja-JP" dirty="0"/>
          </a:p>
          <a:p>
            <a:r>
              <a:rPr kumimoji="1" lang="ja-JP" altLang="en-US" dirty="0"/>
              <a:t>従来はブランドや企業間のイメージや倫理観の一致や不一致が論点であり、</a:t>
            </a:r>
            <a:endParaRPr kumimoji="1" lang="en-US" altLang="ja-JP" dirty="0"/>
          </a:p>
          <a:p>
            <a:r>
              <a:rPr kumimoji="1" lang="ja-JP" altLang="en-US" dirty="0"/>
              <a:t>片側のブランドイメージの中のブランドの好感度に対する研究はあまり見られなかった</a:t>
            </a:r>
            <a:endParaRPr kumimoji="1" lang="en-US" altLang="ja-JP" dirty="0"/>
          </a:p>
        </p:txBody>
      </p:sp>
      <p:sp>
        <p:nvSpPr>
          <p:cNvPr id="5" name="スライド番号プレースホルダー 4"/>
          <p:cNvSpPr>
            <a:spLocks noGrp="1"/>
          </p:cNvSpPr>
          <p:nvPr>
            <p:ph type="sldNum" sz="quarter" idx="12"/>
          </p:nvPr>
        </p:nvSpPr>
        <p:spPr/>
        <p:txBody>
          <a:bodyPr/>
          <a:lstStyle/>
          <a:p>
            <a:fld id="{3F75D4BD-18CE-4C07-88B8-425A6B13310C}" type="slidenum">
              <a:rPr kumimoji="1" lang="ja-JP" altLang="en-US" smtClean="0"/>
              <a:t>28</a:t>
            </a:fld>
            <a:endParaRPr kumimoji="1" lang="ja-JP" altLang="en-US"/>
          </a:p>
        </p:txBody>
      </p:sp>
    </p:spTree>
    <p:extLst>
      <p:ext uri="{BB962C8B-B14F-4D97-AF65-F5344CB8AC3E}">
        <p14:creationId xmlns:p14="http://schemas.microsoft.com/office/powerpoint/2010/main" val="36063650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solidFill>
                  <a:schemeClr val="tx1"/>
                </a:solidFill>
              </a:rPr>
              <a:t>参考文献</a:t>
            </a:r>
          </a:p>
        </p:txBody>
      </p:sp>
      <p:sp>
        <p:nvSpPr>
          <p:cNvPr id="3" name="コンテンツ プレースホルダー 2"/>
          <p:cNvSpPr>
            <a:spLocks noGrp="1"/>
          </p:cNvSpPr>
          <p:nvPr>
            <p:ph idx="1"/>
          </p:nvPr>
        </p:nvSpPr>
        <p:spPr/>
        <p:txBody>
          <a:bodyPr>
            <a:normAutofit/>
          </a:bodyPr>
          <a:lstStyle/>
          <a:p>
            <a:r>
              <a:rPr kumimoji="1" lang="ja-JP" altLang="en-US" sz="1400" dirty="0"/>
              <a:t>長沢伸也</a:t>
            </a:r>
            <a:r>
              <a:rPr kumimoji="1" lang="en-US" altLang="ja-JP" sz="1400" dirty="0"/>
              <a:t>『</a:t>
            </a:r>
            <a:r>
              <a:rPr kumimoji="1" lang="ja-JP" altLang="en-US" sz="1400" dirty="0"/>
              <a:t>高くても売れるブランドをつくる！</a:t>
            </a:r>
            <a:r>
              <a:rPr kumimoji="1" lang="en-US" altLang="ja-JP" sz="1400" dirty="0"/>
              <a:t>』</a:t>
            </a:r>
            <a:r>
              <a:rPr kumimoji="1" lang="ja-JP" altLang="en-US" sz="1400" dirty="0"/>
              <a:t>同友館，</a:t>
            </a:r>
            <a:r>
              <a:rPr kumimoji="1" lang="en-US" altLang="ja-JP" sz="1400" dirty="0"/>
              <a:t>2015</a:t>
            </a:r>
            <a:r>
              <a:rPr kumimoji="1" lang="ja-JP" altLang="en-US" sz="1400" dirty="0"/>
              <a:t>年</a:t>
            </a:r>
            <a:endParaRPr kumimoji="1" lang="en-US" altLang="ja-JP" sz="1400" dirty="0"/>
          </a:p>
          <a:p>
            <a:r>
              <a:rPr lang="ja-JP" altLang="en-US" sz="1400" dirty="0"/>
              <a:t>宣伝会議編集部</a:t>
            </a:r>
            <a:r>
              <a:rPr lang="en-US" altLang="ja-JP" sz="1400" dirty="0"/>
              <a:t>『</a:t>
            </a:r>
            <a:r>
              <a:rPr lang="ja-JP" altLang="en-US" sz="1400" dirty="0"/>
              <a:t>マーケティング基礎</a:t>
            </a:r>
            <a:r>
              <a:rPr lang="en-US" altLang="ja-JP" sz="1400" dirty="0"/>
              <a:t>』</a:t>
            </a:r>
            <a:r>
              <a:rPr lang="ja-JP" altLang="en-US" sz="1400" dirty="0"/>
              <a:t>宣伝会議，</a:t>
            </a:r>
            <a:r>
              <a:rPr lang="en-US" altLang="ja-JP" sz="1400" dirty="0"/>
              <a:t>2016</a:t>
            </a:r>
            <a:r>
              <a:rPr lang="ja-JP" altLang="en-US" sz="1400" dirty="0"/>
              <a:t>年</a:t>
            </a:r>
            <a:endParaRPr lang="en-US" altLang="ja-JP" sz="1400" dirty="0"/>
          </a:p>
          <a:p>
            <a:r>
              <a:rPr kumimoji="1" lang="ja-JP" altLang="en-US" sz="1400" dirty="0"/>
              <a:t>企業広報戦略研究所</a:t>
            </a:r>
            <a:r>
              <a:rPr kumimoji="1" lang="en-US" altLang="ja-JP" sz="1400" dirty="0"/>
              <a:t>『</a:t>
            </a:r>
            <a:r>
              <a:rPr kumimoji="1" lang="ja-JP" altLang="en-US" sz="1400" dirty="0"/>
              <a:t>戦略思考の魅力度ブランディング</a:t>
            </a:r>
            <a:r>
              <a:rPr kumimoji="1" lang="en-US" altLang="ja-JP" sz="1400" dirty="0"/>
              <a:t>』</a:t>
            </a:r>
            <a:r>
              <a:rPr kumimoji="1" lang="ja-JP" altLang="en-US" sz="1400" dirty="0"/>
              <a:t>日経</a:t>
            </a:r>
            <a:r>
              <a:rPr kumimoji="1" lang="en-US" altLang="ja-JP" sz="1400" dirty="0"/>
              <a:t>BP</a:t>
            </a:r>
            <a:r>
              <a:rPr kumimoji="1" lang="ja-JP" altLang="en-US" sz="1400" dirty="0"/>
              <a:t>社，</a:t>
            </a:r>
            <a:r>
              <a:rPr kumimoji="1" lang="en-US" altLang="ja-JP" sz="1400" dirty="0"/>
              <a:t>2018</a:t>
            </a:r>
            <a:r>
              <a:rPr kumimoji="1" lang="ja-JP" altLang="en-US" sz="1400" dirty="0"/>
              <a:t>年</a:t>
            </a:r>
            <a:endParaRPr kumimoji="1" lang="en-US" altLang="ja-JP" sz="1400" dirty="0"/>
          </a:p>
          <a:p>
            <a:r>
              <a:rPr kumimoji="1" lang="ja-JP" altLang="en-US" sz="1400" dirty="0"/>
              <a:t>長沢伸也、西村修</a:t>
            </a:r>
            <a:r>
              <a:rPr kumimoji="1" lang="en-US" altLang="ja-JP" sz="1400" dirty="0"/>
              <a:t>『</a:t>
            </a:r>
            <a:r>
              <a:rPr kumimoji="1" lang="ja-JP" altLang="en-US" sz="1400" dirty="0"/>
              <a:t>地場産業の高価格ブランド戦略</a:t>
            </a:r>
            <a:r>
              <a:rPr kumimoji="1" lang="en-US" altLang="ja-JP" sz="1400" dirty="0"/>
              <a:t>』</a:t>
            </a:r>
            <a:r>
              <a:rPr kumimoji="1" lang="ja-JP" altLang="en-US" sz="1400" dirty="0"/>
              <a:t>晃洋書房，</a:t>
            </a:r>
            <a:r>
              <a:rPr kumimoji="1" lang="en-US" altLang="ja-JP" sz="1400" dirty="0"/>
              <a:t>2015</a:t>
            </a:r>
            <a:r>
              <a:rPr kumimoji="1" lang="ja-JP" altLang="en-US" sz="1400" dirty="0"/>
              <a:t>年</a:t>
            </a:r>
            <a:endParaRPr kumimoji="1" lang="en-US" altLang="ja-JP" sz="1400" dirty="0"/>
          </a:p>
          <a:p>
            <a:r>
              <a:rPr kumimoji="1" lang="ja-JP" altLang="en-US" sz="1400" dirty="0"/>
              <a:t>ケビン・レーン・ケラー著、恩藏直人訳</a:t>
            </a:r>
            <a:r>
              <a:rPr kumimoji="1" lang="en-US" altLang="ja-JP" sz="1400" dirty="0"/>
              <a:t>『</a:t>
            </a:r>
            <a:r>
              <a:rPr kumimoji="1" lang="ja-JP" altLang="en-US" sz="1400" dirty="0"/>
              <a:t>戦略的ブランド・マネジメント</a:t>
            </a:r>
            <a:r>
              <a:rPr kumimoji="1" lang="en-US" altLang="ja-JP" sz="1400" dirty="0"/>
              <a:t>』</a:t>
            </a:r>
            <a:r>
              <a:rPr kumimoji="1" lang="ja-JP" altLang="en-US" sz="1400" dirty="0"/>
              <a:t>東急エージェンシー，</a:t>
            </a:r>
            <a:r>
              <a:rPr kumimoji="1" lang="en-US" altLang="ja-JP" sz="1400" dirty="0"/>
              <a:t>2010</a:t>
            </a:r>
            <a:r>
              <a:rPr kumimoji="1" lang="ja-JP" altLang="en-US" sz="1400" dirty="0"/>
              <a:t>年</a:t>
            </a:r>
            <a:endParaRPr kumimoji="1" lang="en-US" altLang="ja-JP" sz="1400" dirty="0"/>
          </a:p>
          <a:p>
            <a:r>
              <a:rPr lang="ja-JP" altLang="en-US" sz="1400" dirty="0"/>
              <a:t>原田保、古賀広志</a:t>
            </a:r>
            <a:r>
              <a:rPr lang="en-US" altLang="ja-JP" sz="1400" dirty="0"/>
              <a:t>『</a:t>
            </a:r>
            <a:r>
              <a:rPr lang="ja-JP" altLang="en-US" sz="1400" dirty="0"/>
              <a:t>マーケティングイノベーション</a:t>
            </a:r>
            <a:r>
              <a:rPr lang="en-US" altLang="ja-JP" sz="1400" dirty="0"/>
              <a:t>』</a:t>
            </a:r>
            <a:r>
              <a:rPr lang="ja-JP" altLang="en-US" sz="1400" dirty="0"/>
              <a:t>千倉書房，</a:t>
            </a:r>
            <a:r>
              <a:rPr lang="en-US" altLang="ja-JP" sz="1400" dirty="0"/>
              <a:t>2002</a:t>
            </a:r>
            <a:r>
              <a:rPr lang="ja-JP" altLang="en-US" sz="1400" dirty="0"/>
              <a:t>年</a:t>
            </a:r>
            <a:endParaRPr lang="en-US" altLang="ja-JP" sz="1400" dirty="0"/>
          </a:p>
          <a:p>
            <a:r>
              <a:rPr kumimoji="1" lang="ja-JP" altLang="en-US" sz="1400" dirty="0"/>
              <a:t>阿部周造、新倉貴士</a:t>
            </a:r>
            <a:r>
              <a:rPr kumimoji="1" lang="en-US" altLang="ja-JP" sz="1400" dirty="0"/>
              <a:t>『</a:t>
            </a:r>
            <a:r>
              <a:rPr kumimoji="1" lang="ja-JP" altLang="en-US" sz="1400" dirty="0"/>
              <a:t>消費者行動研究の新展開</a:t>
            </a:r>
            <a:r>
              <a:rPr kumimoji="1" lang="en-US" altLang="ja-JP" sz="1400" dirty="0"/>
              <a:t>』</a:t>
            </a:r>
            <a:r>
              <a:rPr kumimoji="1" lang="ja-JP" altLang="en-US" sz="1400" dirty="0"/>
              <a:t>千倉書房，</a:t>
            </a:r>
            <a:r>
              <a:rPr kumimoji="1" lang="en-US" altLang="ja-JP" sz="1400" dirty="0"/>
              <a:t>2004</a:t>
            </a:r>
            <a:r>
              <a:rPr kumimoji="1" lang="ja-JP" altLang="en-US" sz="1400" dirty="0"/>
              <a:t>年</a:t>
            </a:r>
          </a:p>
        </p:txBody>
      </p:sp>
      <p:sp>
        <p:nvSpPr>
          <p:cNvPr id="4" name="スライド番号プレースホルダー 3"/>
          <p:cNvSpPr>
            <a:spLocks noGrp="1"/>
          </p:cNvSpPr>
          <p:nvPr>
            <p:ph type="sldNum" sz="quarter" idx="12"/>
          </p:nvPr>
        </p:nvSpPr>
        <p:spPr/>
        <p:txBody>
          <a:bodyPr/>
          <a:lstStyle/>
          <a:p>
            <a:fld id="{3F75D4BD-18CE-4C07-88B8-425A6B13310C}" type="slidenum">
              <a:rPr kumimoji="1" lang="ja-JP" altLang="en-US" smtClean="0"/>
              <a:t>29</a:t>
            </a:fld>
            <a:endParaRPr kumimoji="1" lang="ja-JP" altLang="en-US"/>
          </a:p>
        </p:txBody>
      </p:sp>
    </p:spTree>
    <p:extLst>
      <p:ext uri="{BB962C8B-B14F-4D97-AF65-F5344CB8AC3E}">
        <p14:creationId xmlns:p14="http://schemas.microsoft.com/office/powerpoint/2010/main" val="1580154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CDAE0C4B-0164-445C-BE9A-2DD50B7F601F}"/>
              </a:ext>
            </a:extLst>
          </p:cNvPr>
          <p:cNvSpPr txBox="1">
            <a:spLocks/>
          </p:cNvSpPr>
          <p:nvPr/>
        </p:nvSpPr>
        <p:spPr>
          <a:xfrm>
            <a:off x="3839094" y="3204334"/>
            <a:ext cx="4513812" cy="539610"/>
          </a:xfrm>
          <a:prstGeom prst="rect">
            <a:avLst/>
          </a:prstGeom>
        </p:spPr>
        <p:txBody>
          <a:bodyPr>
            <a:normAutofit/>
          </a:bodyPr>
          <a:lst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a:lstStyle>
          <a:p>
            <a:r>
              <a:rPr lang="ja-JP" altLang="en-US" sz="3200" b="1" dirty="0"/>
              <a:t>コラボ商品をよく目にする</a:t>
            </a:r>
          </a:p>
        </p:txBody>
      </p:sp>
      <p:pic>
        <p:nvPicPr>
          <p:cNvPr id="3" name="図 2" descr="画面の領域">
            <a:extLst>
              <a:ext uri="{FF2B5EF4-FFF2-40B4-BE49-F238E27FC236}">
                <a16:creationId xmlns:a16="http://schemas.microsoft.com/office/drawing/2014/main" xmlns="" id="{23881D78-5D44-4283-B67A-2A937CC903C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6641" y="800302"/>
            <a:ext cx="3002807" cy="1702950"/>
          </a:xfrm>
          <a:prstGeom prst="rect">
            <a:avLst/>
          </a:prstGeom>
        </p:spPr>
      </p:pic>
      <p:pic>
        <p:nvPicPr>
          <p:cNvPr id="4" name="図 3" descr="画面の領域">
            <a:extLst>
              <a:ext uri="{FF2B5EF4-FFF2-40B4-BE49-F238E27FC236}">
                <a16:creationId xmlns:a16="http://schemas.microsoft.com/office/drawing/2014/main" xmlns="" id="{4F45E71E-2240-4D44-8F9B-66AD1B2D3CF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79653" y="3856028"/>
            <a:ext cx="2854103" cy="2398406"/>
          </a:xfrm>
          <a:prstGeom prst="rect">
            <a:avLst/>
          </a:prstGeom>
        </p:spPr>
      </p:pic>
      <p:pic>
        <p:nvPicPr>
          <p:cNvPr id="5" name="図 4" descr="画面の領域">
            <a:extLst>
              <a:ext uri="{FF2B5EF4-FFF2-40B4-BE49-F238E27FC236}">
                <a16:creationId xmlns:a16="http://schemas.microsoft.com/office/drawing/2014/main" xmlns="" id="{51D261F4-8505-4B1F-BFC8-4595CE96F62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611806" y="3743944"/>
            <a:ext cx="2210108" cy="1505160"/>
          </a:xfrm>
          <a:prstGeom prst="rect">
            <a:avLst/>
          </a:prstGeom>
        </p:spPr>
      </p:pic>
      <p:pic>
        <p:nvPicPr>
          <p:cNvPr id="6" name="図 5" descr="画面の領域">
            <a:extLst>
              <a:ext uri="{FF2B5EF4-FFF2-40B4-BE49-F238E27FC236}">
                <a16:creationId xmlns:a16="http://schemas.microsoft.com/office/drawing/2014/main" xmlns="" id="{7B0B7E9D-A9A0-4EAE-A727-83F6B885CFE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492551" y="884432"/>
            <a:ext cx="2322341" cy="1872387"/>
          </a:xfrm>
          <a:prstGeom prst="rect">
            <a:avLst/>
          </a:prstGeom>
        </p:spPr>
      </p:pic>
      <p:pic>
        <p:nvPicPr>
          <p:cNvPr id="7" name="図 6" descr="画面の領域">
            <a:extLst>
              <a:ext uri="{FF2B5EF4-FFF2-40B4-BE49-F238E27FC236}">
                <a16:creationId xmlns:a16="http://schemas.microsoft.com/office/drawing/2014/main" xmlns="" id="{26256391-BA69-4CAD-8004-00CC7713148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33019" y="509458"/>
            <a:ext cx="2525961" cy="1405937"/>
          </a:xfrm>
          <a:prstGeom prst="rect">
            <a:avLst/>
          </a:prstGeom>
        </p:spPr>
      </p:pic>
      <p:pic>
        <p:nvPicPr>
          <p:cNvPr id="8" name="図 7" descr="画面の領域">
            <a:extLst>
              <a:ext uri="{FF2B5EF4-FFF2-40B4-BE49-F238E27FC236}">
                <a16:creationId xmlns:a16="http://schemas.microsoft.com/office/drawing/2014/main" xmlns="" id="{D603B964-46CF-4B3D-A5DE-D68311A2BF05}"/>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r="1219" b="1219"/>
          <a:stretch/>
        </p:blipFill>
        <p:spPr>
          <a:xfrm>
            <a:off x="423619" y="2953259"/>
            <a:ext cx="3105583" cy="2295845"/>
          </a:xfrm>
          <a:prstGeom prst="rect">
            <a:avLst/>
          </a:prstGeom>
        </p:spPr>
      </p:pic>
      <p:pic>
        <p:nvPicPr>
          <p:cNvPr id="9" name="図 8" descr="画面の領域">
            <a:extLst>
              <a:ext uri="{FF2B5EF4-FFF2-40B4-BE49-F238E27FC236}">
                <a16:creationId xmlns:a16="http://schemas.microsoft.com/office/drawing/2014/main" xmlns="" id="{42791C08-5237-4074-B38B-296FE599386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606097" y="4650294"/>
            <a:ext cx="3106251" cy="1604140"/>
          </a:xfrm>
          <a:prstGeom prst="rect">
            <a:avLst/>
          </a:prstGeom>
        </p:spPr>
      </p:pic>
      <p:sp>
        <p:nvSpPr>
          <p:cNvPr id="11" name="フローチャート: 他ページ結合子 10">
            <a:extLst>
              <a:ext uri="{FF2B5EF4-FFF2-40B4-BE49-F238E27FC236}">
                <a16:creationId xmlns:a16="http://schemas.microsoft.com/office/drawing/2014/main" xmlns="" id="{0D868C1F-9925-4B0A-BA20-A546D76B420B}"/>
              </a:ext>
            </a:extLst>
          </p:cNvPr>
          <p:cNvSpPr/>
          <p:nvPr/>
        </p:nvSpPr>
        <p:spPr>
          <a:xfrm rot="16200000">
            <a:off x="695058" y="-568870"/>
            <a:ext cx="448214" cy="1838330"/>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lvl="1" algn="ctr"/>
            <a:r>
              <a:rPr kumimoji="1" lang="ja-JP" altLang="en-US" dirty="0"/>
              <a:t>現状分析</a:t>
            </a:r>
          </a:p>
        </p:txBody>
      </p:sp>
      <p:sp>
        <p:nvSpPr>
          <p:cNvPr id="12" name="スライド番号プレースホルダー 11"/>
          <p:cNvSpPr>
            <a:spLocks noGrp="1"/>
          </p:cNvSpPr>
          <p:nvPr>
            <p:ph type="sldNum" sz="quarter" idx="12"/>
          </p:nvPr>
        </p:nvSpPr>
        <p:spPr/>
        <p:txBody>
          <a:bodyPr/>
          <a:lstStyle/>
          <a:p>
            <a:fld id="{3F75D4BD-18CE-4C07-88B8-425A6B13310C}" type="slidenum">
              <a:rPr kumimoji="1" lang="ja-JP" altLang="en-US" smtClean="0"/>
              <a:t>3</a:t>
            </a:fld>
            <a:endParaRPr kumimoji="1" lang="ja-JP" altLang="en-US"/>
          </a:p>
        </p:txBody>
      </p:sp>
    </p:spTree>
    <p:extLst>
      <p:ext uri="{BB962C8B-B14F-4D97-AF65-F5344CB8AC3E}">
        <p14:creationId xmlns:p14="http://schemas.microsoft.com/office/powerpoint/2010/main" val="11543242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solidFill>
                  <a:schemeClr val="tx1"/>
                </a:solidFill>
              </a:rPr>
              <a:t>コラボ商品とは</a:t>
            </a:r>
          </a:p>
        </p:txBody>
      </p:sp>
      <p:sp>
        <p:nvSpPr>
          <p:cNvPr id="5" name="テキスト ボックス 4"/>
          <p:cNvSpPr txBox="1"/>
          <p:nvPr/>
        </p:nvSpPr>
        <p:spPr>
          <a:xfrm>
            <a:off x="1097280" y="2459371"/>
            <a:ext cx="10058400" cy="1200329"/>
          </a:xfrm>
          <a:prstGeom prst="rect">
            <a:avLst/>
          </a:prstGeom>
          <a:noFill/>
          <a:ln w="28575">
            <a:solidFill>
              <a:schemeClr val="accent2"/>
            </a:solidFill>
            <a:prstDash val="sysDot"/>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n-ea"/>
                <a:cs typeface="+mn-cs"/>
              </a:rPr>
              <a:t>「コラボレーションとは、お互いの持っている強みを活かして、１人では</a:t>
            </a:r>
            <a:endParaRPr kumimoji="1" lang="en-US" altLang="ja-JP" sz="2400" b="0" i="0" u="none" strike="noStrike" kern="1200" cap="none" spc="0" normalizeH="0" baseline="0" noProof="0" dirty="0">
              <a:ln>
                <a:noFill/>
              </a:ln>
              <a:solidFill>
                <a:prstClr val="black"/>
              </a:solidFill>
              <a:effectLst/>
              <a:uLnTx/>
              <a:uFillTx/>
              <a:latin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n-ea"/>
                <a:cs typeface="+mn-cs"/>
              </a:rPr>
              <a:t>作り出せないものを協力して作り出すことである。一言で言うと協創である。」</a:t>
            </a:r>
            <a:endParaRPr kumimoji="1" lang="en-US" altLang="ja-JP" sz="2400" b="0" i="0" u="none" strike="noStrike" kern="1200" cap="none" spc="0" normalizeH="0" baseline="0" noProof="0" dirty="0">
              <a:ln>
                <a:noFill/>
              </a:ln>
              <a:solidFill>
                <a:prstClr val="black"/>
              </a:solidFill>
              <a:effectLst/>
              <a:uLnTx/>
              <a:uFillTx/>
              <a:latin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mn-ea"/>
                <a:cs typeface="+mn-cs"/>
              </a:rPr>
              <a:t>(</a:t>
            </a:r>
            <a:r>
              <a:rPr kumimoji="1" lang="ja-JP" altLang="en-US" sz="2400" b="0" i="0" u="none" strike="noStrike" kern="1200" cap="none" spc="0" normalizeH="0" baseline="0" noProof="0" dirty="0">
                <a:ln>
                  <a:noFill/>
                </a:ln>
                <a:solidFill>
                  <a:prstClr val="black"/>
                </a:solidFill>
                <a:effectLst/>
                <a:uLnTx/>
                <a:uFillTx/>
                <a:latin typeface="+mn-ea"/>
                <a:cs typeface="+mn-cs"/>
              </a:rPr>
              <a:t>山崎　廉夫「コラボレーションの経営法」</a:t>
            </a:r>
            <a:r>
              <a:rPr kumimoji="1" lang="en-US" altLang="ja-JP" sz="2400" b="0" i="0" u="none" strike="noStrike" kern="1200" cap="none" spc="0" normalizeH="0" baseline="0" noProof="0" dirty="0">
                <a:ln>
                  <a:noFill/>
                </a:ln>
                <a:solidFill>
                  <a:prstClr val="black"/>
                </a:solidFill>
                <a:effectLst/>
                <a:uLnTx/>
                <a:uFillTx/>
                <a:latin typeface="+mn-ea"/>
                <a:cs typeface="+mn-cs"/>
              </a:rPr>
              <a:t>)</a:t>
            </a:r>
            <a:r>
              <a:rPr kumimoji="1" lang="ja-JP" altLang="en-US" sz="2400" b="0" i="0" u="none" strike="noStrike" kern="1200" cap="none" spc="0" normalizeH="0" baseline="0" noProof="0" dirty="0">
                <a:ln>
                  <a:noFill/>
                </a:ln>
                <a:solidFill>
                  <a:prstClr val="black"/>
                </a:solidFill>
                <a:effectLst/>
                <a:uLnTx/>
                <a:uFillTx/>
                <a:latin typeface="+mn-ea"/>
                <a:cs typeface="+mn-cs"/>
              </a:rPr>
              <a:t>　</a:t>
            </a:r>
            <a:endParaRPr kumimoji="1" lang="en-US" altLang="ja-JP" sz="2400" b="0" i="0" u="none" strike="noStrike" kern="1200" cap="none" spc="0" normalizeH="0" baseline="0" noProof="0" dirty="0">
              <a:ln>
                <a:noFill/>
              </a:ln>
              <a:solidFill>
                <a:prstClr val="black"/>
              </a:solidFill>
              <a:effectLst/>
              <a:uLnTx/>
              <a:uFillTx/>
              <a:latin typeface="+mn-ea"/>
              <a:cs typeface="+mn-cs"/>
            </a:endParaRPr>
          </a:p>
        </p:txBody>
      </p:sp>
      <p:sp>
        <p:nvSpPr>
          <p:cNvPr id="6" name="下矢印 5"/>
          <p:cNvSpPr/>
          <p:nvPr/>
        </p:nvSpPr>
        <p:spPr>
          <a:xfrm>
            <a:off x="5227318" y="3969947"/>
            <a:ext cx="1737360" cy="8360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 name="テキスト ボックス 6"/>
          <p:cNvSpPr txBox="1"/>
          <p:nvPr/>
        </p:nvSpPr>
        <p:spPr>
          <a:xfrm>
            <a:off x="1415480" y="5277753"/>
            <a:ext cx="9905276"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mn-ea"/>
                <a:cs typeface="+mn-cs"/>
              </a:rPr>
              <a:t>コラボ商品＝企業が</a:t>
            </a:r>
            <a:r>
              <a:rPr kumimoji="1" lang="ja-JP" altLang="en-US" sz="2400" b="0" i="0" u="none" strike="noStrike" kern="1200" cap="none" spc="0" normalizeH="0" baseline="0" noProof="0" dirty="0">
                <a:ln>
                  <a:noFill/>
                </a:ln>
                <a:solidFill>
                  <a:srgbClr val="FF0000"/>
                </a:solidFill>
                <a:effectLst/>
                <a:uLnTx/>
                <a:uFillTx/>
                <a:latin typeface="+mn-ea"/>
                <a:cs typeface="+mn-cs"/>
              </a:rPr>
              <a:t>協力してつくり出された商品</a:t>
            </a:r>
            <a:r>
              <a:rPr kumimoji="1" lang="en-US" altLang="ja-JP" sz="2400" b="0" i="0" u="none" strike="noStrike" kern="1200" cap="none" spc="0" normalizeH="0" baseline="0" noProof="0" dirty="0">
                <a:ln>
                  <a:noFill/>
                </a:ln>
                <a:solidFill>
                  <a:prstClr val="black"/>
                </a:solidFill>
                <a:effectLst/>
                <a:uLnTx/>
                <a:uFillTx/>
                <a:latin typeface="+mn-ea"/>
                <a:cs typeface="+mn-cs"/>
              </a:rPr>
              <a:t>(</a:t>
            </a:r>
            <a:r>
              <a:rPr kumimoji="1" lang="ja-JP" altLang="en-US" sz="2400" b="0" i="0" u="none" strike="noStrike" kern="1200" cap="none" spc="0" normalizeH="0" baseline="0" noProof="0" dirty="0">
                <a:ln>
                  <a:noFill/>
                </a:ln>
                <a:solidFill>
                  <a:prstClr val="black"/>
                </a:solidFill>
                <a:effectLst/>
                <a:uLnTx/>
                <a:uFillTx/>
                <a:latin typeface="+mn-ea"/>
                <a:cs typeface="+mn-cs"/>
              </a:rPr>
              <a:t>コラボレーション商品の略</a:t>
            </a:r>
            <a:r>
              <a:rPr kumimoji="1" lang="en-US" altLang="ja-JP" sz="2400" b="0" i="0" u="none" strike="noStrike" kern="1200" cap="none" spc="0" normalizeH="0" baseline="0" noProof="0" dirty="0">
                <a:ln>
                  <a:noFill/>
                </a:ln>
                <a:solidFill>
                  <a:prstClr val="black"/>
                </a:solidFill>
                <a:effectLst/>
                <a:uLnTx/>
                <a:uFillTx/>
                <a:latin typeface="+mn-ea"/>
                <a:cs typeface="+mn-cs"/>
              </a:rPr>
              <a:t>)</a:t>
            </a:r>
          </a:p>
        </p:txBody>
      </p:sp>
      <p:sp>
        <p:nvSpPr>
          <p:cNvPr id="9" name="フローチャート: 他ページ結合子 8">
            <a:extLst>
              <a:ext uri="{FF2B5EF4-FFF2-40B4-BE49-F238E27FC236}">
                <a16:creationId xmlns:a16="http://schemas.microsoft.com/office/drawing/2014/main" xmlns="" id="{5D05B841-AFD9-4542-A6A3-527F9F823569}"/>
              </a:ext>
            </a:extLst>
          </p:cNvPr>
          <p:cNvSpPr/>
          <p:nvPr/>
        </p:nvSpPr>
        <p:spPr>
          <a:xfrm rot="16200000">
            <a:off x="695058" y="-568870"/>
            <a:ext cx="448214" cy="1838330"/>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lvl="1" algn="ctr"/>
            <a:r>
              <a:rPr kumimoji="1" lang="ja-JP" altLang="en-US" dirty="0"/>
              <a:t>現状分析</a:t>
            </a:r>
          </a:p>
        </p:txBody>
      </p:sp>
      <p:sp>
        <p:nvSpPr>
          <p:cNvPr id="4" name="スライド番号プレースホルダー 3"/>
          <p:cNvSpPr>
            <a:spLocks noGrp="1"/>
          </p:cNvSpPr>
          <p:nvPr>
            <p:ph type="sldNum" sz="quarter" idx="12"/>
          </p:nvPr>
        </p:nvSpPr>
        <p:spPr/>
        <p:txBody>
          <a:bodyPr/>
          <a:lstStyle/>
          <a:p>
            <a:fld id="{3F75D4BD-18CE-4C07-88B8-425A6B13310C}" type="slidenum">
              <a:rPr kumimoji="1" lang="ja-JP" altLang="en-US" smtClean="0"/>
              <a:t>4</a:t>
            </a:fld>
            <a:endParaRPr kumimoji="1" lang="ja-JP" altLang="en-US"/>
          </a:p>
        </p:txBody>
      </p:sp>
    </p:spTree>
    <p:extLst>
      <p:ext uri="{BB962C8B-B14F-4D97-AF65-F5344CB8AC3E}">
        <p14:creationId xmlns:p14="http://schemas.microsoft.com/office/powerpoint/2010/main" val="185477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solidFill>
                  <a:schemeClr val="tx1"/>
                </a:solidFill>
              </a:rPr>
              <a:t>コラボ商品の関心が高まっている</a:t>
            </a:r>
            <a:endParaRPr kumimoji="1" lang="ja-JP" altLang="en-US" dirty="0">
              <a:solidFill>
                <a:schemeClr val="tx1"/>
              </a:solidFill>
            </a:endParaRPr>
          </a:p>
        </p:txBody>
      </p:sp>
      <p:pic>
        <p:nvPicPr>
          <p:cNvPr id="4" name="図 3"/>
          <p:cNvPicPr>
            <a:picLocks noChangeAspect="1"/>
          </p:cNvPicPr>
          <p:nvPr/>
        </p:nvPicPr>
        <p:blipFill rotWithShape="1">
          <a:blip r:embed="rId2" cstate="email">
            <a:extLst>
              <a:ext uri="{28A0092B-C50C-407E-A947-70E740481C1C}">
                <a14:useLocalDpi xmlns:a14="http://schemas.microsoft.com/office/drawing/2010/main"/>
              </a:ext>
            </a:extLst>
          </a:blip>
          <a:srcRect b="6230"/>
          <a:stretch/>
        </p:blipFill>
        <p:spPr>
          <a:xfrm>
            <a:off x="2948529" y="1969211"/>
            <a:ext cx="6951929" cy="4136314"/>
          </a:xfrm>
          <a:prstGeom prst="rect">
            <a:avLst/>
          </a:prstGeom>
        </p:spPr>
      </p:pic>
      <p:sp>
        <p:nvSpPr>
          <p:cNvPr id="5" name="テキスト ボックス 4">
            <a:extLst>
              <a:ext uri="{FF2B5EF4-FFF2-40B4-BE49-F238E27FC236}">
                <a16:creationId xmlns:a16="http://schemas.microsoft.com/office/drawing/2014/main" xmlns="" id="{7BF48754-89D4-4663-96B3-11A88FB68FF7}"/>
              </a:ext>
            </a:extLst>
          </p:cNvPr>
          <p:cNvSpPr txBox="1"/>
          <p:nvPr/>
        </p:nvSpPr>
        <p:spPr>
          <a:xfrm>
            <a:off x="335360" y="6415411"/>
            <a:ext cx="3603872" cy="369332"/>
          </a:xfrm>
          <a:prstGeom prst="rect">
            <a:avLst/>
          </a:prstGeom>
          <a:noFill/>
        </p:spPr>
        <p:txBody>
          <a:bodyPr wrap="none" rtlCol="0">
            <a:spAutoFit/>
          </a:bodyPr>
          <a:lstStyle/>
          <a:p>
            <a:r>
              <a:rPr kumimoji="1" lang="en-US" altLang="ja-JP" dirty="0">
                <a:solidFill>
                  <a:schemeClr val="accent2">
                    <a:lumMod val="20000"/>
                    <a:lumOff val="80000"/>
                  </a:schemeClr>
                </a:solidFill>
              </a:rPr>
              <a:t>(</a:t>
            </a:r>
            <a:r>
              <a:rPr kumimoji="1" lang="ja-JP" altLang="en-US" dirty="0">
                <a:solidFill>
                  <a:schemeClr val="accent2">
                    <a:lumMod val="20000"/>
                    <a:lumOff val="80000"/>
                  </a:schemeClr>
                </a:solidFill>
              </a:rPr>
              <a:t>日経テレコンの検索結果より作成</a:t>
            </a:r>
            <a:r>
              <a:rPr kumimoji="1" lang="en-US" altLang="ja-JP" dirty="0">
                <a:solidFill>
                  <a:schemeClr val="accent2">
                    <a:lumMod val="20000"/>
                    <a:lumOff val="80000"/>
                  </a:schemeClr>
                </a:solidFill>
              </a:rPr>
              <a:t>)</a:t>
            </a:r>
            <a:endParaRPr kumimoji="1" lang="ja-JP" altLang="en-US" dirty="0">
              <a:solidFill>
                <a:schemeClr val="accent2">
                  <a:lumMod val="20000"/>
                  <a:lumOff val="80000"/>
                </a:schemeClr>
              </a:solidFill>
            </a:endParaRPr>
          </a:p>
        </p:txBody>
      </p:sp>
      <p:sp>
        <p:nvSpPr>
          <p:cNvPr id="6" name="フローチャート: 他ページ結合子 5">
            <a:extLst>
              <a:ext uri="{FF2B5EF4-FFF2-40B4-BE49-F238E27FC236}">
                <a16:creationId xmlns:a16="http://schemas.microsoft.com/office/drawing/2014/main" xmlns="" id="{59137977-C7E5-4A86-B1A1-C26A652350AB}"/>
              </a:ext>
            </a:extLst>
          </p:cNvPr>
          <p:cNvSpPr/>
          <p:nvPr/>
        </p:nvSpPr>
        <p:spPr>
          <a:xfrm rot="16200000">
            <a:off x="695058" y="-568870"/>
            <a:ext cx="448214" cy="1838330"/>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lvl="1" algn="ctr"/>
            <a:r>
              <a:rPr kumimoji="1" lang="ja-JP" altLang="en-US" dirty="0"/>
              <a:t>現状分析</a:t>
            </a:r>
          </a:p>
        </p:txBody>
      </p:sp>
      <p:sp>
        <p:nvSpPr>
          <p:cNvPr id="7" name="スライド番号プレースホルダー 6"/>
          <p:cNvSpPr>
            <a:spLocks noGrp="1"/>
          </p:cNvSpPr>
          <p:nvPr>
            <p:ph type="sldNum" sz="quarter" idx="12"/>
          </p:nvPr>
        </p:nvSpPr>
        <p:spPr/>
        <p:txBody>
          <a:bodyPr/>
          <a:lstStyle/>
          <a:p>
            <a:fld id="{3F75D4BD-18CE-4C07-88B8-425A6B13310C}" type="slidenum">
              <a:rPr kumimoji="1" lang="ja-JP" altLang="en-US" smtClean="0"/>
              <a:t>5</a:t>
            </a:fld>
            <a:endParaRPr kumimoji="1" lang="ja-JP" altLang="en-US"/>
          </a:p>
        </p:txBody>
      </p:sp>
    </p:spTree>
    <p:extLst>
      <p:ext uri="{BB962C8B-B14F-4D97-AF65-F5344CB8AC3E}">
        <p14:creationId xmlns:p14="http://schemas.microsoft.com/office/powerpoint/2010/main" val="3264092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chemeClr val="tx1"/>
                </a:solidFill>
              </a:rPr>
              <a:t>なぜコラボが熱いのか</a:t>
            </a:r>
            <a:endParaRPr kumimoji="1" lang="ja-JP" altLang="en-US" dirty="0">
              <a:solidFill>
                <a:schemeClr val="tx1"/>
              </a:solidFill>
            </a:endParaRPr>
          </a:p>
        </p:txBody>
      </p:sp>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077" y="1892094"/>
            <a:ext cx="6591846" cy="2212488"/>
          </a:xfrm>
          <a:prstGeom prst="rect">
            <a:avLst/>
          </a:prstGeom>
        </p:spPr>
      </p:pic>
      <p:pic>
        <p:nvPicPr>
          <p:cNvPr id="5" name="図 4" descr="라쿤닷컴 - 방송통신심의위의 &lt;strong&gt;SNS&lt;/strong&gt;,앱 규제"/>
          <p:cNvPicPr>
            <a:picLocks noChangeAspect="1"/>
          </p:cNvPicPr>
          <p:nvPr/>
        </p:nvPicPr>
        <p:blipFill rotWithShape="1">
          <a:blip r:embed="rId3">
            <a:extLst>
              <a:ext uri="{28A0092B-C50C-407E-A947-70E740481C1C}">
                <a14:useLocalDpi xmlns:a14="http://schemas.microsoft.com/office/drawing/2010/main" val="0"/>
              </a:ext>
            </a:extLst>
          </a:blip>
          <a:srcRect l="8000" t="6764" r="5667" b="4592"/>
          <a:stretch/>
        </p:blipFill>
        <p:spPr>
          <a:xfrm>
            <a:off x="22825" y="3933056"/>
            <a:ext cx="2520280" cy="2304256"/>
          </a:xfrm>
          <a:prstGeom prst="rect">
            <a:avLst/>
          </a:prstGeom>
        </p:spPr>
      </p:pic>
      <p:sp>
        <p:nvSpPr>
          <p:cNvPr id="8" name="雲形吹き出し 7"/>
          <p:cNvSpPr/>
          <p:nvPr/>
        </p:nvSpPr>
        <p:spPr>
          <a:xfrm>
            <a:off x="2543105" y="4259316"/>
            <a:ext cx="9457551" cy="1761826"/>
          </a:xfrm>
          <a:prstGeom prst="cloudCallout">
            <a:avLst>
              <a:gd name="adj1" fmla="val -50504"/>
              <a:gd name="adj2" fmla="val 490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p>
        </p:txBody>
      </p:sp>
      <p:sp>
        <p:nvSpPr>
          <p:cNvPr id="4" name="テキスト ボックス 3"/>
          <p:cNvSpPr txBox="1"/>
          <p:nvPr/>
        </p:nvSpPr>
        <p:spPr>
          <a:xfrm>
            <a:off x="3647728" y="4715236"/>
            <a:ext cx="9865096" cy="1754326"/>
          </a:xfrm>
          <a:prstGeom prst="rect">
            <a:avLst/>
          </a:prstGeom>
          <a:noFill/>
        </p:spPr>
        <p:txBody>
          <a:bodyPr wrap="square" rtlCol="0">
            <a:spAutoFit/>
          </a:bodyPr>
          <a:lstStyle/>
          <a:p>
            <a:r>
              <a:rPr kumimoji="1" lang="en-US" altLang="ja-JP" sz="3600" dirty="0" smtClean="0">
                <a:solidFill>
                  <a:schemeClr val="bg1"/>
                </a:solidFill>
              </a:rPr>
              <a:t>SNS</a:t>
            </a:r>
            <a:r>
              <a:rPr kumimoji="1" lang="ja-JP" altLang="en-US" sz="3600" dirty="0" smtClean="0">
                <a:solidFill>
                  <a:schemeClr val="bg1"/>
                </a:solidFill>
              </a:rPr>
              <a:t>の普及により拡散されやすくなった</a:t>
            </a:r>
            <a:endParaRPr kumimoji="1" lang="en-US" altLang="ja-JP" sz="3600" dirty="0" smtClean="0">
              <a:solidFill>
                <a:schemeClr val="bg1"/>
              </a:solidFill>
            </a:endParaRPr>
          </a:p>
          <a:p>
            <a:endParaRPr kumimoji="1" lang="en-US" altLang="ja-JP" sz="3600" dirty="0" smtClean="0">
              <a:solidFill>
                <a:schemeClr val="bg1"/>
              </a:solidFill>
            </a:endParaRPr>
          </a:p>
          <a:p>
            <a:endParaRPr kumimoji="1" lang="ja-JP" altLang="en-US" sz="3600" dirty="0">
              <a:solidFill>
                <a:schemeClr val="bg1"/>
              </a:solidFill>
            </a:endParaRPr>
          </a:p>
        </p:txBody>
      </p:sp>
      <p:sp>
        <p:nvSpPr>
          <p:cNvPr id="7" name="スライド番号プレースホルダー 6"/>
          <p:cNvSpPr>
            <a:spLocks noGrp="1"/>
          </p:cNvSpPr>
          <p:nvPr>
            <p:ph type="sldNum" sz="quarter" idx="12"/>
          </p:nvPr>
        </p:nvSpPr>
        <p:spPr/>
        <p:txBody>
          <a:bodyPr/>
          <a:lstStyle/>
          <a:p>
            <a:fld id="{3F75D4BD-18CE-4C07-88B8-425A6B13310C}" type="slidenum">
              <a:rPr kumimoji="1" lang="ja-JP" altLang="en-US" smtClean="0"/>
              <a:t>6</a:t>
            </a:fld>
            <a:endParaRPr kumimoji="1" lang="ja-JP" altLang="en-US"/>
          </a:p>
        </p:txBody>
      </p:sp>
    </p:spTree>
    <p:extLst>
      <p:ext uri="{BB962C8B-B14F-4D97-AF65-F5344CB8AC3E}">
        <p14:creationId xmlns:p14="http://schemas.microsoft.com/office/powerpoint/2010/main" val="4120876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AB61493-8ACC-4B37-B4EF-0FBC795B5A77}"/>
              </a:ext>
            </a:extLst>
          </p:cNvPr>
          <p:cNvSpPr>
            <a:spLocks noGrp="1"/>
          </p:cNvSpPr>
          <p:nvPr>
            <p:ph type="title"/>
          </p:nvPr>
        </p:nvSpPr>
        <p:spPr>
          <a:xfrm>
            <a:off x="479376" y="286603"/>
            <a:ext cx="11911488" cy="1357346"/>
          </a:xfrm>
        </p:spPr>
        <p:txBody>
          <a:bodyPr/>
          <a:lstStyle/>
          <a:p>
            <a:r>
              <a:rPr lang="ja-JP" altLang="en-US" dirty="0">
                <a:solidFill>
                  <a:schemeClr val="tx1"/>
                </a:solidFill>
              </a:rPr>
              <a:t>近年ファッション業界で</a:t>
            </a:r>
            <a:r>
              <a:rPr lang="ja-JP" altLang="en-US" dirty="0" smtClean="0">
                <a:solidFill>
                  <a:schemeClr val="tx1"/>
                </a:solidFill>
              </a:rPr>
              <a:t>コラボが</a:t>
            </a:r>
            <a:r>
              <a:rPr lang="ja-JP" altLang="en-US" dirty="0">
                <a:solidFill>
                  <a:schemeClr val="tx1"/>
                </a:solidFill>
              </a:rPr>
              <a:t>流行</a:t>
            </a:r>
            <a:r>
              <a:rPr lang="ja-JP" altLang="en-US" dirty="0" smtClean="0">
                <a:solidFill>
                  <a:schemeClr val="tx1"/>
                </a:solidFill>
              </a:rPr>
              <a:t>してい</a:t>
            </a:r>
            <a:r>
              <a:rPr lang="ja-JP" altLang="en-US" dirty="0">
                <a:solidFill>
                  <a:schemeClr val="tx1"/>
                </a:solidFill>
              </a:rPr>
              <a:t>る</a:t>
            </a:r>
            <a:endParaRPr kumimoji="1" lang="ja-JP" altLang="en-US" dirty="0">
              <a:solidFill>
                <a:schemeClr val="tx1"/>
              </a:solidFill>
            </a:endParaRPr>
          </a:p>
        </p:txBody>
      </p:sp>
      <p:pic>
        <p:nvPicPr>
          <p:cNvPr id="8" name="図 7">
            <a:extLst>
              <a:ext uri="{FF2B5EF4-FFF2-40B4-BE49-F238E27FC236}">
                <a16:creationId xmlns:a16="http://schemas.microsoft.com/office/drawing/2014/main" xmlns="" id="{47A4E512-5F50-4768-B8BF-0D082961F8E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19165" y="1854864"/>
            <a:ext cx="3185487" cy="43940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フローチャート: 他ページ結合子 8">
            <a:extLst>
              <a:ext uri="{FF2B5EF4-FFF2-40B4-BE49-F238E27FC236}">
                <a16:creationId xmlns:a16="http://schemas.microsoft.com/office/drawing/2014/main" xmlns="" id="{82F96B4F-13C7-4A35-BCA9-D4B3A6C25CDF}"/>
              </a:ext>
            </a:extLst>
          </p:cNvPr>
          <p:cNvSpPr/>
          <p:nvPr/>
        </p:nvSpPr>
        <p:spPr>
          <a:xfrm rot="16200000">
            <a:off x="695058" y="-568870"/>
            <a:ext cx="448214" cy="1838330"/>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lvl="1" algn="ctr"/>
            <a:r>
              <a:rPr kumimoji="1" lang="ja-JP" altLang="en-US" dirty="0"/>
              <a:t>現状分析</a:t>
            </a:r>
          </a:p>
        </p:txBody>
      </p:sp>
      <p:sp>
        <p:nvSpPr>
          <p:cNvPr id="12" name="テキスト ボックス 11"/>
          <p:cNvSpPr txBox="1"/>
          <p:nvPr/>
        </p:nvSpPr>
        <p:spPr>
          <a:xfrm>
            <a:off x="4439816" y="2990038"/>
            <a:ext cx="7476727" cy="2123658"/>
          </a:xfrm>
          <a:prstGeom prst="rect">
            <a:avLst/>
          </a:prstGeom>
          <a:noFill/>
        </p:spPr>
        <p:txBody>
          <a:bodyPr wrap="none" rtlCol="0">
            <a:spAutoFit/>
          </a:bodyPr>
          <a:lstStyle/>
          <a:p>
            <a:r>
              <a:rPr kumimoji="1" lang="en-US" altLang="ja-JP" sz="2400" dirty="0" smtClean="0"/>
              <a:t>2017</a:t>
            </a:r>
            <a:r>
              <a:rPr kumimoji="1" lang="ja-JP" altLang="en-US" sz="2400" dirty="0" smtClean="0"/>
              <a:t>年ファッション・ニュースランキング</a:t>
            </a:r>
            <a:r>
              <a:rPr kumimoji="1" lang="en-US" altLang="ja-JP" sz="2400" dirty="0" smtClean="0"/>
              <a:t>TOP10</a:t>
            </a:r>
            <a:r>
              <a:rPr kumimoji="1" lang="ja-JP" altLang="en-US" sz="2400" dirty="0" smtClean="0"/>
              <a:t>！</a:t>
            </a:r>
            <a:endParaRPr kumimoji="1" lang="en-US" altLang="ja-JP" sz="2400" dirty="0" smtClean="0"/>
          </a:p>
          <a:p>
            <a:endParaRPr kumimoji="1" lang="en-US" altLang="ja-JP" dirty="0"/>
          </a:p>
          <a:p>
            <a:r>
              <a:rPr kumimoji="1" lang="en-US" altLang="ja-JP" dirty="0" smtClean="0"/>
              <a:t>【</a:t>
            </a:r>
            <a:r>
              <a:rPr kumimoji="1" lang="ja-JP" altLang="en-US" dirty="0" smtClean="0"/>
              <a:t>第４位</a:t>
            </a:r>
            <a:r>
              <a:rPr kumimoji="1" lang="en-US" altLang="ja-JP" dirty="0" smtClean="0"/>
              <a:t>】</a:t>
            </a:r>
            <a:r>
              <a:rPr kumimoji="1" lang="ja-JP" altLang="en-US" dirty="0" smtClean="0"/>
              <a:t>ルイ・ヴィトンとシュプリーム、夢のコラボが実現</a:t>
            </a:r>
            <a:endParaRPr kumimoji="1" lang="en-US" altLang="ja-JP" dirty="0" smtClean="0"/>
          </a:p>
          <a:p>
            <a:endParaRPr kumimoji="1" lang="en-US" altLang="ja-JP" dirty="0"/>
          </a:p>
          <a:p>
            <a:r>
              <a:rPr kumimoji="1" lang="en-US" altLang="ja-JP" dirty="0" smtClean="0"/>
              <a:t>【</a:t>
            </a:r>
            <a:r>
              <a:rPr kumimoji="1" lang="ja-JP" altLang="en-US" dirty="0" smtClean="0"/>
              <a:t>第</a:t>
            </a:r>
            <a:r>
              <a:rPr kumimoji="1" lang="en-US" altLang="ja-JP" dirty="0" smtClean="0"/>
              <a:t>6</a:t>
            </a:r>
            <a:r>
              <a:rPr kumimoji="1" lang="ja-JP" altLang="en-US" dirty="0" smtClean="0"/>
              <a:t>位</a:t>
            </a:r>
            <a:r>
              <a:rPr kumimoji="1" lang="en-US" altLang="ja-JP" dirty="0" smtClean="0"/>
              <a:t>】</a:t>
            </a:r>
            <a:r>
              <a:rPr kumimoji="1" lang="ja-JP" altLang="en-US" dirty="0"/>
              <a:t>閉</a:t>
            </a:r>
            <a:r>
              <a:rPr kumimoji="1" lang="ja-JP" altLang="en-US" dirty="0" smtClean="0"/>
              <a:t>店が</a:t>
            </a:r>
            <a:r>
              <a:rPr kumimoji="1" lang="ja-JP" altLang="en-US" dirty="0"/>
              <a:t>決定</a:t>
            </a:r>
            <a:r>
              <a:rPr kumimoji="1" lang="ja-JP" altLang="en-US" dirty="0" smtClean="0"/>
              <a:t>したコレット、訪れるべき話題のコラボ企画が目白押し</a:t>
            </a:r>
            <a:endParaRPr kumimoji="1" lang="en-US" altLang="ja-JP" dirty="0" smtClean="0"/>
          </a:p>
          <a:p>
            <a:endParaRPr kumimoji="1" lang="en-US" altLang="ja-JP" dirty="0" smtClean="0"/>
          </a:p>
          <a:p>
            <a:r>
              <a:rPr kumimoji="1" lang="en-US" altLang="ja-JP" dirty="0" smtClean="0"/>
              <a:t>【7</a:t>
            </a:r>
            <a:r>
              <a:rPr kumimoji="1" lang="ja-JP" altLang="en-US" dirty="0" smtClean="0"/>
              <a:t>位</a:t>
            </a:r>
            <a:r>
              <a:rPr kumimoji="1" lang="en-US" altLang="ja-JP" dirty="0" smtClean="0"/>
              <a:t>】</a:t>
            </a:r>
            <a:r>
              <a:rPr kumimoji="1" lang="ja-JP" altLang="en-US" dirty="0" smtClean="0"/>
              <a:t>ユニクロと</a:t>
            </a:r>
            <a:r>
              <a:rPr kumimoji="1" lang="en-US" altLang="ja-JP" dirty="0" smtClean="0"/>
              <a:t>J.W.</a:t>
            </a:r>
            <a:r>
              <a:rPr kumimoji="1" lang="ja-JP" altLang="en-US" dirty="0" smtClean="0"/>
              <a:t>アンダーソンのコラボに話題殺到</a:t>
            </a:r>
            <a:endParaRPr kumimoji="1" lang="en-US" altLang="ja-JP" dirty="0"/>
          </a:p>
        </p:txBody>
      </p:sp>
      <p:sp>
        <p:nvSpPr>
          <p:cNvPr id="3" name="スライド番号プレースホルダー 2"/>
          <p:cNvSpPr>
            <a:spLocks noGrp="1"/>
          </p:cNvSpPr>
          <p:nvPr>
            <p:ph type="sldNum" sz="quarter" idx="12"/>
          </p:nvPr>
        </p:nvSpPr>
        <p:spPr/>
        <p:txBody>
          <a:bodyPr/>
          <a:lstStyle/>
          <a:p>
            <a:fld id="{3F75D4BD-18CE-4C07-88B8-425A6B13310C}" type="slidenum">
              <a:rPr kumimoji="1" lang="ja-JP" altLang="en-US" smtClean="0"/>
              <a:t>7</a:t>
            </a:fld>
            <a:endParaRPr kumimoji="1" lang="ja-JP" altLang="en-US"/>
          </a:p>
        </p:txBody>
      </p:sp>
    </p:spTree>
    <p:extLst>
      <p:ext uri="{BB962C8B-B14F-4D97-AF65-F5344CB8AC3E}">
        <p14:creationId xmlns:p14="http://schemas.microsoft.com/office/powerpoint/2010/main" val="3708106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chemeClr val="tx1"/>
                </a:solidFill>
              </a:rPr>
              <a:t>コラボの組み合わせ</a:t>
            </a:r>
            <a:endParaRPr kumimoji="1" lang="ja-JP" altLang="en-US" dirty="0">
              <a:solidFill>
                <a:schemeClr val="tx1"/>
              </a:solidFill>
            </a:endParaRPr>
          </a:p>
        </p:txBody>
      </p:sp>
      <p:sp>
        <p:nvSpPr>
          <p:cNvPr id="4" name="テキスト ボックス 3"/>
          <p:cNvSpPr txBox="1"/>
          <p:nvPr/>
        </p:nvSpPr>
        <p:spPr>
          <a:xfrm>
            <a:off x="1097280" y="2778960"/>
            <a:ext cx="10153128" cy="461665"/>
          </a:xfrm>
          <a:prstGeom prst="rect">
            <a:avLst/>
          </a:prstGeom>
          <a:noFill/>
        </p:spPr>
        <p:txBody>
          <a:bodyPr wrap="square" rtlCol="0">
            <a:spAutoFit/>
          </a:bodyPr>
          <a:lstStyle/>
          <a:p>
            <a:r>
              <a:rPr kumimoji="1" lang="ja-JP" altLang="en-US" sz="2400" dirty="0"/>
              <a:t>ラグジュアリ</a:t>
            </a:r>
            <a:r>
              <a:rPr kumimoji="1" lang="ja-JP" altLang="en-US" sz="2400" dirty="0" smtClean="0"/>
              <a:t>ーブランド</a:t>
            </a:r>
            <a:r>
              <a:rPr kumimoji="1" lang="en-US" altLang="ja-JP" sz="2400" dirty="0" smtClean="0"/>
              <a:t>×</a:t>
            </a:r>
            <a:r>
              <a:rPr kumimoji="1" lang="ja-JP" altLang="en-US" sz="2400" dirty="0"/>
              <a:t>ラグジュアリ</a:t>
            </a:r>
            <a:r>
              <a:rPr kumimoji="1" lang="ja-JP" altLang="en-US" sz="2400" dirty="0" smtClean="0"/>
              <a:t>ーブランド</a:t>
            </a:r>
            <a:endParaRPr kumimoji="1" lang="ja-JP" altLang="en-US" sz="2400" dirty="0"/>
          </a:p>
        </p:txBody>
      </p:sp>
      <p:sp>
        <p:nvSpPr>
          <p:cNvPr id="5" name="テキスト ボックス 4"/>
          <p:cNvSpPr txBox="1"/>
          <p:nvPr/>
        </p:nvSpPr>
        <p:spPr>
          <a:xfrm>
            <a:off x="1097280" y="4773537"/>
            <a:ext cx="9721080" cy="461665"/>
          </a:xfrm>
          <a:prstGeom prst="rect">
            <a:avLst/>
          </a:prstGeom>
          <a:noFill/>
        </p:spPr>
        <p:txBody>
          <a:bodyPr wrap="square" rtlCol="0">
            <a:spAutoFit/>
          </a:bodyPr>
          <a:lstStyle/>
          <a:p>
            <a:r>
              <a:rPr kumimoji="1" lang="ja-JP" altLang="en-US" sz="2400" dirty="0"/>
              <a:t>ラグジュアリ</a:t>
            </a:r>
            <a:r>
              <a:rPr kumimoji="1" lang="ja-JP" altLang="en-US" sz="2400" dirty="0" smtClean="0"/>
              <a:t>ーブランド</a:t>
            </a:r>
            <a:r>
              <a:rPr kumimoji="1" lang="en-US" altLang="ja-JP" sz="2400" dirty="0" smtClean="0"/>
              <a:t>×</a:t>
            </a:r>
            <a:r>
              <a:rPr kumimoji="1" lang="ja-JP" altLang="en-US" sz="2400" dirty="0" smtClean="0"/>
              <a:t>ファストファッション</a:t>
            </a:r>
            <a:endParaRPr kumimoji="1" lang="ja-JP" altLang="en-US" sz="2400" dirty="0"/>
          </a:p>
        </p:txBody>
      </p:sp>
      <p:pic>
        <p:nvPicPr>
          <p:cNvPr id="8" name="図 7"/>
          <p:cNvPicPr>
            <a:picLocks noChangeAspect="1"/>
          </p:cNvPicPr>
          <p:nvPr/>
        </p:nvPicPr>
        <p:blipFill>
          <a:blip r:embed="rId2"/>
          <a:stretch>
            <a:fillRect/>
          </a:stretch>
        </p:blipFill>
        <p:spPr>
          <a:xfrm>
            <a:off x="7744430" y="4423666"/>
            <a:ext cx="2880320" cy="1623071"/>
          </a:xfrm>
          <a:prstGeom prst="rect">
            <a:avLst/>
          </a:prstGeom>
        </p:spPr>
      </p:pic>
      <p:sp>
        <p:nvSpPr>
          <p:cNvPr id="9" name="スライド番号プレースホルダー 8"/>
          <p:cNvSpPr>
            <a:spLocks noGrp="1"/>
          </p:cNvSpPr>
          <p:nvPr>
            <p:ph type="sldNum" sz="quarter" idx="12"/>
          </p:nvPr>
        </p:nvSpPr>
        <p:spPr/>
        <p:txBody>
          <a:bodyPr/>
          <a:lstStyle/>
          <a:p>
            <a:fld id="{3F75D4BD-18CE-4C07-88B8-425A6B13310C}" type="slidenum">
              <a:rPr kumimoji="1" lang="ja-JP" altLang="en-US" smtClean="0"/>
              <a:t>8</a:t>
            </a:fld>
            <a:endParaRPr kumimoji="1" lang="ja-JP" altLang="en-US"/>
          </a:p>
        </p:txBody>
      </p:sp>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5592" y="2361683"/>
            <a:ext cx="1584176" cy="1047994"/>
          </a:xfrm>
          <a:prstGeom prst="rect">
            <a:avLst/>
          </a:prstGeom>
        </p:spPr>
      </p:pic>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96386" y="2455636"/>
            <a:ext cx="1568202" cy="1045468"/>
          </a:xfrm>
          <a:prstGeom prst="rect">
            <a:avLst/>
          </a:prstGeom>
        </p:spPr>
      </p:pic>
      <p:sp>
        <p:nvSpPr>
          <p:cNvPr id="12" name="テキスト ボックス 11"/>
          <p:cNvSpPr txBox="1"/>
          <p:nvPr/>
        </p:nvSpPr>
        <p:spPr>
          <a:xfrm>
            <a:off x="8975041" y="2459662"/>
            <a:ext cx="954107" cy="1015663"/>
          </a:xfrm>
          <a:prstGeom prst="rect">
            <a:avLst/>
          </a:prstGeom>
          <a:noFill/>
        </p:spPr>
        <p:txBody>
          <a:bodyPr wrap="none" rtlCol="0">
            <a:spAutoFit/>
          </a:bodyPr>
          <a:lstStyle/>
          <a:p>
            <a:r>
              <a:rPr kumimoji="1" lang="en-US" altLang="ja-JP" sz="6000" dirty="0" smtClean="0"/>
              <a:t>×</a:t>
            </a:r>
            <a:endParaRPr kumimoji="1" lang="ja-JP" altLang="en-US" sz="6000" dirty="0"/>
          </a:p>
        </p:txBody>
      </p:sp>
    </p:spTree>
    <p:extLst>
      <p:ext uri="{BB962C8B-B14F-4D97-AF65-F5344CB8AC3E}">
        <p14:creationId xmlns:p14="http://schemas.microsoft.com/office/powerpoint/2010/main" val="2336443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908AE0D-F0FF-4F24-82A5-FF1F46E1739F}"/>
              </a:ext>
            </a:extLst>
          </p:cNvPr>
          <p:cNvSpPr>
            <a:spLocks noGrp="1"/>
          </p:cNvSpPr>
          <p:nvPr>
            <p:ph type="title"/>
          </p:nvPr>
        </p:nvSpPr>
        <p:spPr>
          <a:xfrm>
            <a:off x="1193759" y="313531"/>
            <a:ext cx="10058400" cy="1450757"/>
          </a:xfrm>
        </p:spPr>
        <p:txBody>
          <a:bodyPr/>
          <a:lstStyle/>
          <a:p>
            <a:r>
              <a:rPr lang="ja-JP" altLang="en-US" dirty="0">
                <a:solidFill>
                  <a:schemeClr val="tx1"/>
                </a:solidFill>
              </a:rPr>
              <a:t>ラグジュアリーブランド定義</a:t>
            </a: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xmlns="" id="{EBDC8E19-2C1A-49A1-99F6-D86255953F12}"/>
              </a:ext>
            </a:extLst>
          </p:cNvPr>
          <p:cNvSpPr/>
          <p:nvPr/>
        </p:nvSpPr>
        <p:spPr>
          <a:xfrm>
            <a:off x="1193759" y="2514354"/>
            <a:ext cx="9942802" cy="954107"/>
          </a:xfrm>
          <a:prstGeom prst="rect">
            <a:avLst/>
          </a:prstGeom>
          <a:ln w="28575">
            <a:solidFill>
              <a:schemeClr val="accent2"/>
            </a:solidFill>
            <a:prstDash val="sysDot"/>
          </a:ln>
        </p:spPr>
        <p:txBody>
          <a:bodyPr wrap="square">
            <a:spAutoFit/>
          </a:bodyPr>
          <a:lstStyle/>
          <a:p>
            <a:r>
              <a:rPr kumimoji="1" lang="ja-JP" altLang="en-US" sz="2800" b="1" dirty="0">
                <a:solidFill>
                  <a:prstClr val="black"/>
                </a:solidFill>
                <a:latin typeface="+mn-ea"/>
              </a:rPr>
              <a:t>「高品質かつ</a:t>
            </a:r>
            <a:r>
              <a:rPr kumimoji="1" lang="ja-JP" altLang="en-US" sz="2800" b="1" dirty="0">
                <a:solidFill>
                  <a:srgbClr val="FF0000"/>
                </a:solidFill>
                <a:latin typeface="+mn-ea"/>
              </a:rPr>
              <a:t>高額</a:t>
            </a:r>
            <a:r>
              <a:rPr kumimoji="1" lang="ja-JP" altLang="en-US" sz="2800" b="1" dirty="0">
                <a:solidFill>
                  <a:prstClr val="black"/>
                </a:solidFill>
                <a:latin typeface="+mn-ea"/>
              </a:rPr>
              <a:t>な価格帯に属するブランド群である。」</a:t>
            </a:r>
            <a:endParaRPr kumimoji="1" lang="en-US" altLang="ja-JP" sz="2800" b="1" dirty="0">
              <a:solidFill>
                <a:prstClr val="black"/>
              </a:solidFill>
              <a:latin typeface="+mn-ea"/>
            </a:endParaRPr>
          </a:p>
          <a:p>
            <a:pPr algn="r"/>
            <a:r>
              <a:rPr kumimoji="1" lang="en-US" altLang="ja-JP" sz="2800" b="1" dirty="0">
                <a:solidFill>
                  <a:prstClr val="black"/>
                </a:solidFill>
                <a:latin typeface="+mn-ea"/>
              </a:rPr>
              <a:t>(</a:t>
            </a:r>
            <a:r>
              <a:rPr kumimoji="1" lang="ja-JP" altLang="en-US" sz="2800" b="1" dirty="0">
                <a:solidFill>
                  <a:prstClr val="black"/>
                </a:solidFill>
                <a:latin typeface="+mn-ea"/>
              </a:rPr>
              <a:t>田島　</a:t>
            </a:r>
            <a:r>
              <a:rPr kumimoji="1" lang="en-US" altLang="ja-JP" sz="2800" b="1" dirty="0">
                <a:solidFill>
                  <a:prstClr val="black"/>
                </a:solidFill>
                <a:latin typeface="+mn-ea"/>
              </a:rPr>
              <a:t>2017)</a:t>
            </a:r>
            <a:endParaRPr lang="ja-JP" altLang="en-US" sz="2800" dirty="0">
              <a:latin typeface="+mn-ea"/>
            </a:endParaRPr>
          </a:p>
        </p:txBody>
      </p:sp>
      <p:pic>
        <p:nvPicPr>
          <p:cNvPr id="12" name="図 11">
            <a:extLst>
              <a:ext uri="{FF2B5EF4-FFF2-40B4-BE49-F238E27FC236}">
                <a16:creationId xmlns:a16="http://schemas.microsoft.com/office/drawing/2014/main" xmlns="" id="{C37F93A6-8EC7-4428-9B87-4DF49B1A09B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30796" y="4941168"/>
            <a:ext cx="1419225" cy="1064419"/>
          </a:xfrm>
          <a:prstGeom prst="rect">
            <a:avLst/>
          </a:prstGeom>
        </p:spPr>
      </p:pic>
      <p:pic>
        <p:nvPicPr>
          <p:cNvPr id="14" name="図 13">
            <a:extLst>
              <a:ext uri="{FF2B5EF4-FFF2-40B4-BE49-F238E27FC236}">
                <a16:creationId xmlns:a16="http://schemas.microsoft.com/office/drawing/2014/main" xmlns="" id="{416493A2-54B8-47E2-AF4B-9554AF6E4D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03769" y="4765979"/>
            <a:ext cx="1915863" cy="1236929"/>
          </a:xfrm>
          <a:prstGeom prst="rect">
            <a:avLst/>
          </a:prstGeom>
        </p:spPr>
      </p:pic>
      <p:pic>
        <p:nvPicPr>
          <p:cNvPr id="15" name="図 14">
            <a:extLst>
              <a:ext uri="{FF2B5EF4-FFF2-40B4-BE49-F238E27FC236}">
                <a16:creationId xmlns:a16="http://schemas.microsoft.com/office/drawing/2014/main" xmlns="" id="{ED6A17EF-2161-4110-BF35-0F74130D7F4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544272" y="4509120"/>
            <a:ext cx="2239645" cy="1564684"/>
          </a:xfrm>
          <a:prstGeom prst="rect">
            <a:avLst/>
          </a:prstGeom>
        </p:spPr>
      </p:pic>
      <p:sp>
        <p:nvSpPr>
          <p:cNvPr id="19" name="フローチャート: 他ページ結合子 18">
            <a:extLst>
              <a:ext uri="{FF2B5EF4-FFF2-40B4-BE49-F238E27FC236}">
                <a16:creationId xmlns:a16="http://schemas.microsoft.com/office/drawing/2014/main" xmlns="" id="{96D1CD10-DB57-4EF3-BD3A-EF88C766F913}"/>
              </a:ext>
            </a:extLst>
          </p:cNvPr>
          <p:cNvSpPr/>
          <p:nvPr/>
        </p:nvSpPr>
        <p:spPr>
          <a:xfrm rot="16200000">
            <a:off x="695058" y="-568870"/>
            <a:ext cx="448214" cy="1838330"/>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vert="eaVert" rtlCol="0" anchor="ctr"/>
          <a:lstStyle/>
          <a:p>
            <a:pPr lvl="1" algn="ctr"/>
            <a:r>
              <a:rPr kumimoji="1" lang="ja-JP" altLang="en-US" dirty="0"/>
              <a:t>現状分析</a:t>
            </a:r>
          </a:p>
        </p:txBody>
      </p:sp>
      <p:sp>
        <p:nvSpPr>
          <p:cNvPr id="4" name="テキスト ボックス 3">
            <a:extLst>
              <a:ext uri="{FF2B5EF4-FFF2-40B4-BE49-F238E27FC236}">
                <a16:creationId xmlns:a16="http://schemas.microsoft.com/office/drawing/2014/main" xmlns="" id="{317F6108-6DC2-4499-889D-12AA7C633DAE}"/>
              </a:ext>
            </a:extLst>
          </p:cNvPr>
          <p:cNvSpPr txBox="1"/>
          <p:nvPr/>
        </p:nvSpPr>
        <p:spPr>
          <a:xfrm>
            <a:off x="8920890" y="3588895"/>
            <a:ext cx="2215671" cy="369332"/>
          </a:xfrm>
          <a:prstGeom prst="rect">
            <a:avLst/>
          </a:prstGeom>
          <a:noFill/>
        </p:spPr>
        <p:txBody>
          <a:bodyPr wrap="none" rtlCol="0">
            <a:spAutoFit/>
          </a:bodyPr>
          <a:lstStyle/>
          <a:p>
            <a:r>
              <a:rPr kumimoji="1" lang="en-US" altLang="ja-JP" dirty="0"/>
              <a:t>(</a:t>
            </a:r>
            <a:r>
              <a:rPr kumimoji="1" lang="ja-JP" altLang="en-US" dirty="0"/>
              <a:t>以下ＬＢと記載する）</a:t>
            </a:r>
          </a:p>
        </p:txBody>
      </p:sp>
      <p:sp>
        <p:nvSpPr>
          <p:cNvPr id="5" name="スライド番号プレースホルダー 4"/>
          <p:cNvSpPr>
            <a:spLocks noGrp="1"/>
          </p:cNvSpPr>
          <p:nvPr>
            <p:ph type="sldNum" sz="quarter" idx="12"/>
          </p:nvPr>
        </p:nvSpPr>
        <p:spPr/>
        <p:txBody>
          <a:bodyPr/>
          <a:lstStyle/>
          <a:p>
            <a:fld id="{3F75D4BD-18CE-4C07-88B8-425A6B13310C}" type="slidenum">
              <a:rPr kumimoji="1" lang="ja-JP" altLang="en-US" smtClean="0"/>
              <a:t>9</a:t>
            </a:fld>
            <a:endParaRPr kumimoji="1" lang="ja-JP" altLang="en-US"/>
          </a:p>
        </p:txBody>
      </p:sp>
    </p:spTree>
    <p:extLst>
      <p:ext uri="{BB962C8B-B14F-4D97-AF65-F5344CB8AC3E}">
        <p14:creationId xmlns:p14="http://schemas.microsoft.com/office/powerpoint/2010/main" val="208840081"/>
      </p:ext>
    </p:extLst>
  </p:cSld>
  <p:clrMapOvr>
    <a:masterClrMapping/>
  </p:clrMapOvr>
</p:sld>
</file>

<file path=ppt/theme/theme1.xml><?xml version="1.0" encoding="utf-8"?>
<a:theme xmlns:a="http://schemas.openxmlformats.org/drawingml/2006/main" name="レトロスペクト">
  <a:themeElements>
    <a:clrScheme name="青緑">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1511</TotalTime>
  <Words>1061</Words>
  <Application>Microsoft Office PowerPoint</Application>
  <PresentationFormat>ワイド画面</PresentationFormat>
  <Paragraphs>209</Paragraphs>
  <Slides>29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29</vt:i4>
      </vt:variant>
    </vt:vector>
  </HeadingPairs>
  <TitlesOfParts>
    <vt:vector size="35" baseType="lpstr">
      <vt:lpstr>ＭＳ Ｐゴシック</vt:lpstr>
      <vt:lpstr>宋体</vt:lpstr>
      <vt:lpstr>游ゴシック</vt:lpstr>
      <vt:lpstr>Calibri</vt:lpstr>
      <vt:lpstr>Calibri Light</vt:lpstr>
      <vt:lpstr>レトロスペクト</vt:lpstr>
      <vt:lpstr>コラボ商品の有効性</vt:lpstr>
      <vt:lpstr>研究概要</vt:lpstr>
      <vt:lpstr>PowerPoint プレゼンテーション</vt:lpstr>
      <vt:lpstr>コラボ商品とは</vt:lpstr>
      <vt:lpstr>コラボ商品の関心が高まっている</vt:lpstr>
      <vt:lpstr>なぜコラボが熱いのか</vt:lpstr>
      <vt:lpstr>近年ファッション業界でコラボが流行している</vt:lpstr>
      <vt:lpstr>コラボの組み合わせ</vt:lpstr>
      <vt:lpstr>ラグジュアリーブランド定義</vt:lpstr>
      <vt:lpstr>ファストファッションの定義</vt:lpstr>
      <vt:lpstr>コラボの組み合わせ</vt:lpstr>
      <vt:lpstr>LBとFFBのコラボに注目した理由</vt:lpstr>
      <vt:lpstr>事例</vt:lpstr>
      <vt:lpstr>事例からわかること</vt:lpstr>
      <vt:lpstr>問題意識</vt:lpstr>
      <vt:lpstr>研究目的</vt:lpstr>
      <vt:lpstr>仮説導出</vt:lpstr>
      <vt:lpstr>ブランド選好の動機</vt:lpstr>
      <vt:lpstr>高級品を購入する心理</vt:lpstr>
      <vt:lpstr>他者とは</vt:lpstr>
      <vt:lpstr>PowerPoint プレゼンテーション</vt:lpstr>
      <vt:lpstr>仮説</vt:lpstr>
      <vt:lpstr>事前調査　概要</vt:lpstr>
      <vt:lpstr>本調査　概要</vt:lpstr>
      <vt:lpstr>分析結果</vt:lpstr>
      <vt:lpstr>考察</vt:lpstr>
      <vt:lpstr>実務的インプリケーション</vt:lpstr>
      <vt:lpstr>学術的インプリケーション</vt:lpstr>
      <vt:lpstr>参考文献</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コラボ商品の有効性</dc:title>
  <dc:creator>根本 菜々恵</dc:creator>
  <cp:lastModifiedBy>Kitani Mika</cp:lastModifiedBy>
  <cp:revision>125</cp:revision>
  <cp:lastPrinted>2018-12-11T05:06:43Z</cp:lastPrinted>
  <dcterms:created xsi:type="dcterms:W3CDTF">2018-12-10T08:34:00Z</dcterms:created>
  <dcterms:modified xsi:type="dcterms:W3CDTF">2018-12-12T12:55:14Z</dcterms:modified>
</cp:coreProperties>
</file>